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</p:sldIdLst>
  <p:sldSz cy="5143500" cx="9144000"/>
  <p:notesSz cx="6858000" cy="9144000"/>
  <p:embeddedFontLst>
    <p:embeddedFont>
      <p:font typeface="Roboto Medium"/>
      <p:regular r:id="rId96"/>
      <p:bold r:id="rId97"/>
      <p:italic r:id="rId98"/>
      <p:boldItalic r:id="rId99"/>
    </p:embeddedFont>
    <p:embeddedFont>
      <p:font typeface="Roboto"/>
      <p:regular r:id="rId100"/>
      <p:bold r:id="rId101"/>
      <p:italic r:id="rId102"/>
      <p:boldItalic r:id="rId103"/>
    </p:embeddedFont>
    <p:embeddedFont>
      <p:font typeface="Roboto Light"/>
      <p:regular r:id="rId104"/>
      <p:bold r:id="rId105"/>
      <p:italic r:id="rId106"/>
      <p:boldItalic r:id="rId107"/>
    </p:embeddedFont>
    <p:embeddedFont>
      <p:font typeface="Ubuntu Mono"/>
      <p:regular r:id="rId108"/>
      <p:bold r:id="rId109"/>
      <p:italic r:id="rId110"/>
      <p:boldItalic r:id="rId1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C709596-BCF3-4457-9FA0-75B277A71539}">
  <a:tblStyle styleId="{8C709596-BCF3-4457-9FA0-75B277A715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font" Target="fonts/RobotoLight-boldItalic.fntdata"/><Relationship Id="rId106" Type="http://schemas.openxmlformats.org/officeDocument/2006/relationships/font" Target="fonts/RobotoLight-italic.fntdata"/><Relationship Id="rId105" Type="http://schemas.openxmlformats.org/officeDocument/2006/relationships/font" Target="fonts/RobotoLight-bold.fntdata"/><Relationship Id="rId104" Type="http://schemas.openxmlformats.org/officeDocument/2006/relationships/font" Target="fonts/RobotoLight-regular.fntdata"/><Relationship Id="rId109" Type="http://schemas.openxmlformats.org/officeDocument/2006/relationships/font" Target="fonts/UbuntuMono-bold.fntdata"/><Relationship Id="rId108" Type="http://schemas.openxmlformats.org/officeDocument/2006/relationships/font" Target="fonts/UbuntuMono-regular.fntdata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font" Target="fonts/Roboto-boldItalic.fntdata"/><Relationship Id="rId102" Type="http://schemas.openxmlformats.org/officeDocument/2006/relationships/font" Target="fonts/Roboto-italic.fntdata"/><Relationship Id="rId101" Type="http://schemas.openxmlformats.org/officeDocument/2006/relationships/font" Target="fonts/Roboto-bold.fntdata"/><Relationship Id="rId100" Type="http://schemas.openxmlformats.org/officeDocument/2006/relationships/font" Target="fonts/Roboto-regular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font" Target="fonts/RobotoMedium-bold.fntdata"/><Relationship Id="rId96" Type="http://schemas.openxmlformats.org/officeDocument/2006/relationships/font" Target="fonts/RobotoMedium-regular.fntdata"/><Relationship Id="rId11" Type="http://schemas.openxmlformats.org/officeDocument/2006/relationships/slide" Target="slides/slide6.xml"/><Relationship Id="rId99" Type="http://schemas.openxmlformats.org/officeDocument/2006/relationships/font" Target="fonts/RobotoMedium-boldItalic.fntdata"/><Relationship Id="rId10" Type="http://schemas.openxmlformats.org/officeDocument/2006/relationships/slide" Target="slides/slide5.xml"/><Relationship Id="rId98" Type="http://schemas.openxmlformats.org/officeDocument/2006/relationships/font" Target="fonts/RobotoMedium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110" Type="http://schemas.openxmlformats.org/officeDocument/2006/relationships/font" Target="fonts/UbuntuMono-italic.fntdata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11" Type="http://schemas.openxmlformats.org/officeDocument/2006/relationships/font" Target="fonts/UbuntuMono-boldItalic.fntdata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portcalls.com/wp-content/uploads/2012/04/hanging_containers1.jpg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forms/d/e/1FAIpQLSfA8RFRMoRG9cTGHFEny2c8WyDkHZqwO1zAqh7sURgFDjjJWA/viewform" TargetMode="Externa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forms/d/e/1FAIpQLSfr4dC4EZVWn-HCoMJv9_8AMAYfy1ILtq9FfMdbdDfcn7u5Rw/viewform" TargetMode="Externa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i.istockimg.com/file_thumbview_approve/19711163/6/stock-photo-19711163-red-loitering-prohibited-sign.jpg" TargetMode="External"/><Relationship Id="rId3" Type="http://schemas.openxmlformats.org/officeDocument/2006/relationships/hyperlink" Target="http://images.mysecuritysign.com/img/lg/K/No-Loitering-Sign-K-5418.gif" TargetMode="External"/><Relationship Id="rId4" Type="http://schemas.openxmlformats.org/officeDocument/2006/relationships/hyperlink" Target="http://3.bp.blogspot.com/-NV3y2NQDFy0/UAAXB5gINoI/AAAAAAAALi8/F_bM4-dmsm4/s1600/DVC00575.JPG" TargetMode="Externa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learning-mind.com/plato-allegory-of-the-cave/" TargetMode="External"/><Relationship Id="rId3" Type="http://schemas.openxmlformats.org/officeDocument/2006/relationships/hyperlink" Target="https://en.wikipedia.org/wiki/Red_pill_and_blue_pil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learning-mind.com/plato-allegory-of-the-cave/" TargetMode="External"/><Relationship Id="rId3" Type="http://schemas.openxmlformats.org/officeDocument/2006/relationships/hyperlink" Target="https://en.wikipedia.org/wiki/Red_pill_and_blue_pil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37ceccec1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037ceccec1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http://www.portcalls.com/wp-content/uploads/2012/04/hanging_containers1.jpg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59bbef83bd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59bbef83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59bbef83bd_0_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59bbef83b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59bbef83bd_0_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59bbef83b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59bbef83bd_0_2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59bbef83b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59bbef83bd_0_2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59bbef83b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59bbef83bd_0_7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259bbef83b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59bbef83bd_0_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59bbef83b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59bbef83bd_0_9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59bbef83b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59bbef83bd_0_1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259bbef83bd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59bbef83bd_0_12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59bbef83bd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037ceccec1_0_56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037ceccec1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59bbef83bd_0_12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59bbef83b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59bbef83bd_0_1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259bbef83b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59bbef83bd_0_1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259bbef83bd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59bbef83bd_0_1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59bbef83bd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259bbef83bd_0_15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259bbef83bd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59bbef83bd_0_15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59bbef83bd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59bbef83bd_0_16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259bbef83bd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59bbef83bd_0_16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59bbef83bd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1820f0dac64_0_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1820f0dac6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820f0dac64_0_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1820f0dac6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25dc7e36_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25dc7e36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037ceccec1_0_7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2037ceccec1_0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c42a46f23_4_2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c42a46f23_4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http://www.learning-mind.com/plato-allegory-of-the-cave/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08eb66e98_0_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108eb66e9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https://docs.google.com/forms/d/e/1FAIpQLSfA8RFRMoRG9cTGHFEny2c8WyDkHZqwO1zAqh7sURgFDjjJWA/viewform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037ceccec1_0_7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037ceccec1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2037ceccec1_0_7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2037ceccec1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259bbef83bd_0_2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259bbef83bd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259bbef83bd_0_24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259bbef83bd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59bbef83bd_0_24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259bbef83bd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59bbef83bd_0_25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259bbef83bd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08eb66e98_0_3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08eb66e9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25dc7e36_010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25dc7e36_0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1eece3ec4d3_15_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1eece3ec4d3_1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2037ceccec1_0_78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2037ceccec1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625dc7e36_05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625dc7e36_0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625dc7e36_060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625dc7e36_0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108eb66e98_0_1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108eb66e98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625dc7e36_074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625dc7e36_0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625dc7e36_08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625dc7e36_0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108eb66e98_0_5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108eb66e9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625dc7e36_06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625dc7e36_0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108eb66e98_0_18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108eb66e98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25dc7e36_010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25dc7e36_01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1eece3ec4d3_0_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" name="Google Shape;1190;g1eece3ec4d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625dc7e36_088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625dc7e36_0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259bbef83bd_0_27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259bbef83bd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259bbef83bd_0_27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259bbef83bd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259bbef83bd_0_29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259bbef83bd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259bbef83bd_0_2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259bbef83bd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259bbef83bd_0_26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259bbef83bd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259bbef83bd_0_3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259bbef83bd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259bbef83bd_0_31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259bbef83bd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259bbef83bd_0_3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259bbef83bd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25dc7e36_015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25dc7e36_0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25c43652ad4_0_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25c43652ad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259bbef83bd_0_33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259bbef83bd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108d20ae8c_0_4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108d20ae8c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1eece3ec4d3_0_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1eece3ec4d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1c42a46f23_4_3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1c42a46f23_4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https://docs.google.com/forms/d/e/1FAIpQLSfr4dC4EZVWn-HCoMJv9_8AMAYfy1ILtq9FfMdbdDfcn7u5Rw/viewform</a:t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g1c42a46f23_4_30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" name="Google Shape;1299;g1c42a46f23_4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1eece3ec4d3_0_1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1eece3ec4d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259bbef83bd_0_34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259bbef83bd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g259bbef83bd_0_35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" name="Google Shape;1372;g259bbef83bd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1c42a46f23_4_3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1c42a46f23_4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037ceccec1_0_70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037ceccec1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g625dc7e36_090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9" name="Google Shape;1389;g625dc7e36_0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2439daf6292_13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2439daf6292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g625dc7e36_09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" name="Google Shape;1404;g625dc7e36_09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g259bbef83bd_0_36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" name="Google Shape;1413;g259bbef83bd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eece3ec4d3_0_3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eece3ec4d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625dc7e36_093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625dc7e36_0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259bbef83bd_0_37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259bbef83bd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259bbef83bd_0_38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259bbef83bd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625dc7e36_094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" name="Google Shape;1457;g625dc7e36_09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625dc7e36_0105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625dc7e36_01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625dc7e36_01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625dc7e36_0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625dc7e36_0106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625dc7e36_01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1eece3ec4d3_0_3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1eece3ec4d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108eb66e98_0_25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9" name="Google Shape;1519;g108eb66e9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108eb66e98_0_37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108eb66e98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108eb66e98_0_26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108eb66e98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6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108eb66e98_0_4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" name="Google Shape;1558;g108eb66e98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0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g108eb66e98_0_44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" name="Google Shape;1582;g108eb66e98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g108eb66e98_0_46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" name="Google Shape;1605;g108eb66e98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http://i.istockimg.com/file_thumbview_approve/19711163/6/stock-photo-19711163-red-loitering-prohibited-sign.jpg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http://images.mysecuritysign.com/img/lg/K/No-Loitering-Sign-K-5418.gif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http://3.bp.blogspot.com/-NV3y2NQDFy0/UAAXB5gINoI/AAAAAAAALi8/F_bM4-dmsm4/s1600/DVC00575.JPG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g1eece3ec4d3_0_4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" name="Google Shape;1627;g1eece3ec4d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2f4bf529ef_1_4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2f4bf529ef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http://www.learning-mind.com/plato-allegory-of-the-cave/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https://en.wikipedia.org/wiki/Red_pill_and_blue_pill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625dc7e36_02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625dc7e36_0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g2f4bf529ef_1_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7" name="Google Shape;1677;g2f4bf529ef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http://www.learning-mind.com/plato-allegory-of-the-cave/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https://en.wikipedia.org/wiki/Red_pill_and_blue_pill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9" name="Google Shape;79;p11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1"/>
          <p:cNvSpPr txBox="1"/>
          <p:nvPr>
            <p:ph idx="2" type="body"/>
          </p:nvPr>
        </p:nvSpPr>
        <p:spPr>
          <a:xfrm>
            <a:off x="9543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" name="Google Shape;84;p12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_3">
  <p:cSld name="SECTION_TITLE_AND_DESCRIPTION_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5"/>
          <p:cNvSpPr txBox="1"/>
          <p:nvPr>
            <p:ph type="title"/>
          </p:nvPr>
        </p:nvSpPr>
        <p:spPr>
          <a:xfrm>
            <a:off x="95425" y="4382350"/>
            <a:ext cx="842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97" name="Google Shape;97;p15"/>
          <p:cNvCxnSpPr/>
          <p:nvPr/>
        </p:nvCxnSpPr>
        <p:spPr>
          <a:xfrm>
            <a:off x="168250" y="4288400"/>
            <a:ext cx="8757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lude">
  <p:cSld name="SECTION_TITLE_AND_DESCRIPTION_1_3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106" name="Google Shape;10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08" name="Google Shape;108;p18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4" name="Google Shape;114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left">
  <p:cSld name="SECTION_TITLE_AND_DESCRIPTION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>
            <a:off x="48829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2" name="Google Shape;12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left, Heading">
  <p:cSld name="SECTION_TITLE_AND_DESCRIPTION_1_1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3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21"/>
          <p:cNvSpPr txBox="1"/>
          <p:nvPr>
            <p:ph type="title"/>
          </p:nvPr>
        </p:nvSpPr>
        <p:spPr>
          <a:xfrm>
            <a:off x="208450" y="3418425"/>
            <a:ext cx="395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30" name="Google Shape;13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3" name="Google Shape;13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right">
  <p:cSld name="SECTION_TITLE_AND_DESCRIPTION_1_2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23"/>
          <p:cNvSpPr txBox="1"/>
          <p:nvPr>
            <p:ph idx="2" type="body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SECTION_TITLE_AND_DESCRIPTION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right">
  <p:cSld name="SECTION_TITLE_AND_DESCRIPTION_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835400" y="4198275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 txBox="1"/>
          <p:nvPr/>
        </p:nvSpPr>
        <p:spPr>
          <a:xfrm>
            <a:off x="6365900" y="3724875"/>
            <a:ext cx="259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95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8" name="Google Shape;38;p6"/>
          <p:cNvCxnSpPr/>
          <p:nvPr/>
        </p:nvCxnSpPr>
        <p:spPr>
          <a:xfrm>
            <a:off x="95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left">
  <p:cSld name="SECTION_TITLE_AND_DESCRIPTION_2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7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667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4572000" y="0"/>
            <a:ext cx="457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5" name="Google Shape;45;p7"/>
          <p:cNvCxnSpPr/>
          <p:nvPr/>
        </p:nvCxnSpPr>
        <p:spPr>
          <a:xfrm>
            <a:off x="4667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">
  <p:cSld name="SECTION_TITLE_AND_DESCRIPTION_2_1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3" name="Google Shape;53;p8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4" name="Google Shape;5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8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1">
  <p:cSld name="SECTION_TITLE_AND_DESCRIPTION_2_1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9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Compare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3" name="Google Shape;63;p9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4" name="Google Shape;6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Solution">
  <p:cSld name="SECTION_TITLE_AND_DESCRIPTION_2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10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0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72" name="Google Shape;72;p10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600"/>
              <a:buFont typeface="Roboto Medium"/>
              <a:buNone/>
              <a:defRPr sz="1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hyperlink" Target="http://mathandmultimedia.com/2010/09/15/sum-first-n-positive-integers/" TargetMode="Externa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8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hyperlink" Target="https://www.youtube.com/watch?v=XX3gTWQvZ2g" TargetMode="Externa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ctrTitle"/>
          </p:nvPr>
        </p:nvSpPr>
        <p:spPr>
          <a:xfrm>
            <a:off x="311700" y="1658975"/>
            <a:ext cx="8709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</a:rPr>
              <a:t>Arrays and Lists</a:t>
            </a:r>
            <a:endParaRPr sz="3600">
              <a:solidFill>
                <a:schemeClr val="accent3"/>
              </a:solidFill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345775" y="2740300"/>
            <a:ext cx="27627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F9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Lecture 7</a:t>
            </a:r>
            <a:endParaRPr sz="1200">
              <a:solidFill>
                <a:srgbClr val="BF9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4"/>
          <p:cNvSpPr txBox="1"/>
          <p:nvPr/>
        </p:nvSpPr>
        <p:spPr>
          <a:xfrm>
            <a:off x="311700" y="3854350"/>
            <a:ext cx="8520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CS61B, Fall</a:t>
            </a:r>
            <a:r>
              <a:rPr lang="e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202</a:t>
            </a: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r>
              <a:rPr lang="e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@ UC Berkeley</a:t>
            </a:r>
            <a:endParaRPr sz="16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Slides credit: </a:t>
            </a:r>
            <a:r>
              <a:rPr lang="en" sz="16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Josh Hug</a:t>
            </a:r>
            <a:endParaRPr sz="160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7125" y="690300"/>
            <a:ext cx="4095750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Basic ArrayList Constructor</a:t>
            </a:r>
            <a:endParaRPr/>
          </a:p>
        </p:txBody>
      </p:sp>
      <p:sp>
        <p:nvSpPr>
          <p:cNvPr id="445" name="Google Shape;445;p33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33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52" name="Google Shape;452;p34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3" name="Google Shape;453;p34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59" name="Google Shape;459;p35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0" name="Google Shape;460;p35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66" name="Google Shape;466;p36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7" name="Google Shape;467;p36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36"/>
          <p:cNvSpPr txBox="1"/>
          <p:nvPr/>
        </p:nvSpPr>
        <p:spPr>
          <a:xfrm>
            <a:off x="6140250" y="3188675"/>
            <a:ext cx="25620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The choice of array size (100) was arbitrary. We'll fix this limitation later.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Constructor</a:t>
            </a:r>
            <a:endParaRPr/>
          </a:p>
        </p:txBody>
      </p:sp>
      <p:sp>
        <p:nvSpPr>
          <p:cNvPr id="474" name="Google Shape;474;p37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Creates an empty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5" name="Google Shape;475;p37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481" name="Google Shape;481;p38"/>
          <p:cNvSpPr txBox="1"/>
          <p:nvPr/>
        </p:nvSpPr>
        <p:spPr>
          <a:xfrm>
            <a:off x="269825" y="647250"/>
            <a:ext cx="56604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600">
              <a:solidFill>
                <a:srgbClr val="C393C3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2" name="Google Shape;482;p3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38"/>
          <p:cNvSpPr txBox="1"/>
          <p:nvPr/>
        </p:nvSpPr>
        <p:spPr>
          <a:xfrm>
            <a:off x="6051900" y="2980700"/>
            <a:ext cx="25620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Let's write a small example to help us think about addLast.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Demo: Basic ArrayList addLast</a:t>
            </a:r>
            <a:endParaRPr/>
          </a:p>
        </p:txBody>
      </p:sp>
      <p:graphicFrame>
        <p:nvGraphicFramePr>
          <p:cNvPr id="489" name="Google Shape;489;p39"/>
          <p:cNvGraphicFramePr/>
          <p:nvPr/>
        </p:nvGraphicFramePr>
        <p:xfrm>
          <a:off x="354625" y="785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{8C709596-BCF3-4457-9FA0-75B277A71539}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90" name="Google Shape;490;p39"/>
          <p:cNvGraphicFramePr/>
          <p:nvPr/>
        </p:nvGraphicFramePr>
        <p:xfrm>
          <a:off x="354625" y="17664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{8C709596-BCF3-4457-9FA0-75B277A71539}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91" name="Google Shape;491;p39"/>
          <p:cNvGraphicFramePr/>
          <p:nvPr/>
        </p:nvGraphicFramePr>
        <p:xfrm>
          <a:off x="354625" y="2747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{8C709596-BCF3-4457-9FA0-75B277A71539}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92" name="Google Shape;492;p39"/>
          <p:cNvGraphicFramePr/>
          <p:nvPr/>
        </p:nvGraphicFramePr>
        <p:xfrm>
          <a:off x="354625" y="37278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{8C709596-BCF3-4457-9FA0-75B277A71539}</a:tableStyleId>
              </a:tblPr>
              <a:tblGrid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  <a:gridCol w="502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-1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…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93" name="Google Shape;493;p39"/>
          <p:cNvSpPr txBox="1"/>
          <p:nvPr/>
        </p:nvSpPr>
        <p:spPr>
          <a:xfrm>
            <a:off x="5676450" y="78582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4" name="Google Shape;494;p39"/>
          <p:cNvSpPr txBox="1"/>
          <p:nvPr/>
        </p:nvSpPr>
        <p:spPr>
          <a:xfrm>
            <a:off x="5676450" y="176650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5" name="Google Shape;495;p39"/>
          <p:cNvSpPr txBox="1"/>
          <p:nvPr/>
        </p:nvSpPr>
        <p:spPr>
          <a:xfrm>
            <a:off x="5676450" y="274717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6" name="Google Shape;496;p39"/>
          <p:cNvSpPr txBox="1"/>
          <p:nvPr/>
        </p:nvSpPr>
        <p:spPr>
          <a:xfrm>
            <a:off x="5676450" y="372785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size=3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7" name="Google Shape;497;p39"/>
          <p:cNvSpPr txBox="1"/>
          <p:nvPr/>
        </p:nvSpPr>
        <p:spPr>
          <a:xfrm>
            <a:off x="5676450" y="412205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What patterns do we spot?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498" name="Google Shape;498;p39"/>
          <p:cNvSpPr txBox="1"/>
          <p:nvPr/>
        </p:nvSpPr>
        <p:spPr>
          <a:xfrm>
            <a:off x="5676450" y="4426850"/>
            <a:ext cx="32136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The next item we want to add will go into position size.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499" name="Google Shape;499;p39"/>
          <p:cNvSpPr txBox="1"/>
          <p:nvPr/>
        </p:nvSpPr>
        <p:spPr>
          <a:xfrm>
            <a:off x="5676450" y="40482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Call constructor to get empty array.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00" name="Google Shape;500;p39"/>
          <p:cNvSpPr txBox="1"/>
          <p:nvPr/>
        </p:nvSpPr>
        <p:spPr>
          <a:xfrm>
            <a:off x="5676450" y="130930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addLast(6)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01" name="Google Shape;501;p39"/>
          <p:cNvSpPr txBox="1"/>
          <p:nvPr/>
        </p:nvSpPr>
        <p:spPr>
          <a:xfrm>
            <a:off x="5676450" y="2289975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addLast(9)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02" name="Google Shape;502;p39"/>
          <p:cNvSpPr txBox="1"/>
          <p:nvPr/>
        </p:nvSpPr>
        <p:spPr>
          <a:xfrm>
            <a:off x="5676450" y="3270650"/>
            <a:ext cx="321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addLast(-1)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508" name="Google Shape;508;p40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9" name="Google Shape;509;p4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515" name="Google Shape;515;p41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6" name="Google Shape;516;p41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addLast</a:t>
            </a:r>
            <a:endParaRPr/>
          </a:p>
        </p:txBody>
      </p:sp>
      <p:sp>
        <p:nvSpPr>
          <p:cNvPr id="522" name="Google Shape;522;p42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3" name="Google Shape;523;p42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 Last Look at Linked 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4" name="Google Shape;154;p2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Last Look at Linked Lists</a:t>
            </a:r>
            <a:endParaRPr/>
          </a:p>
        </p:txBody>
      </p:sp>
      <p:sp>
        <p:nvSpPr>
          <p:cNvPr id="155" name="Google Shape;155;p2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getLast</a:t>
            </a:r>
            <a:endParaRPr/>
          </a:p>
        </p:txBody>
      </p:sp>
      <p:sp>
        <p:nvSpPr>
          <p:cNvPr id="529" name="Google Shape;529;p43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item from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0" name="Google Shape;530;p43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getLast</a:t>
            </a:r>
            <a:endParaRPr/>
          </a:p>
        </p:txBody>
      </p:sp>
      <p:sp>
        <p:nvSpPr>
          <p:cNvPr id="536" name="Google Shape;536;p44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item from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7" name="Google Shape;537;p44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getLast</a:t>
            </a:r>
            <a:endParaRPr/>
          </a:p>
        </p:txBody>
      </p:sp>
      <p:sp>
        <p:nvSpPr>
          <p:cNvPr id="543" name="Google Shape;543;p45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item from the back of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4" name="Google Shape;544;p45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</a:t>
            </a:r>
            <a:endParaRPr/>
          </a:p>
        </p:txBody>
      </p:sp>
      <p:sp>
        <p:nvSpPr>
          <p:cNvPr id="550" name="Google Shape;550;p46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Gets the ith item in the list (0 is the front).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1" name="Google Shape;551;p46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get</a:t>
            </a:r>
            <a:endParaRPr/>
          </a:p>
        </p:txBody>
      </p:sp>
      <p:sp>
        <p:nvSpPr>
          <p:cNvPr id="557" name="Google Shape;557;p47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Gets the ith item in the list (0 is the front).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8" name="Google Shape;558;p47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size</a:t>
            </a:r>
            <a:endParaRPr/>
          </a:p>
        </p:txBody>
      </p:sp>
      <p:sp>
        <p:nvSpPr>
          <p:cNvPr id="564" name="Google Shape;564;p48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number of items in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5" name="Google Shape;565;p4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size</a:t>
            </a:r>
            <a:endParaRPr/>
          </a:p>
        </p:txBody>
      </p:sp>
      <p:sp>
        <p:nvSpPr>
          <p:cNvPr id="571" name="Google Shape;571;p49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number of items in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2" name="Google Shape;572;p49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size</a:t>
            </a:r>
            <a:endParaRPr/>
          </a:p>
        </p:txBody>
      </p:sp>
      <p:sp>
        <p:nvSpPr>
          <p:cNvPr id="578" name="Google Shape;578;p50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Returns the number of items in the list.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9" name="Google Shape;579;p5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5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AList Code </a:t>
            </a:r>
            <a:endParaRPr/>
          </a:p>
        </p:txBody>
      </p:sp>
      <p:sp>
        <p:nvSpPr>
          <p:cNvPr id="585" name="Google Shape;585;p51"/>
          <p:cNvSpPr txBox="1"/>
          <p:nvPr/>
        </p:nvSpPr>
        <p:spPr>
          <a:xfrm>
            <a:off x="269825" y="647250"/>
            <a:ext cx="3653700" cy="437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6" name="Google Shape;586;p51"/>
          <p:cNvSpPr txBox="1"/>
          <p:nvPr>
            <p:ph idx="1" type="body"/>
          </p:nvPr>
        </p:nvSpPr>
        <p:spPr>
          <a:xfrm>
            <a:off x="4337475" y="556500"/>
            <a:ext cx="46827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AList </a:t>
            </a:r>
            <a:r>
              <a:rPr b="1" lang="en"/>
              <a:t>Invariants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position of the next item to be inserted is always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 is always the number of items in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last item in the list is always in position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could also add error checking code, e.g. </a:t>
            </a:r>
            <a:endParaRPr/>
          </a:p>
        </p:txBody>
      </p:sp>
      <p:cxnSp>
        <p:nvCxnSpPr>
          <p:cNvPr id="587" name="Google Shape;587;p51"/>
          <p:cNvCxnSpPr/>
          <p:nvPr/>
        </p:nvCxnSpPr>
        <p:spPr>
          <a:xfrm>
            <a:off x="5226050" y="412800"/>
            <a:ext cx="453900" cy="3384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8" name="Google Shape;588;p51"/>
          <p:cNvSpPr txBox="1"/>
          <p:nvPr/>
        </p:nvSpPr>
        <p:spPr>
          <a:xfrm>
            <a:off x="3222275" y="45675"/>
            <a:ext cx="392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From SLList lecture: “things that must be true”. 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89" name="Google Shape;589;p51"/>
          <p:cNvSpPr txBox="1"/>
          <p:nvPr/>
        </p:nvSpPr>
        <p:spPr>
          <a:xfrm>
            <a:off x="4337475" y="3547050"/>
            <a:ext cx="4568400" cy="147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throw new IllegalArgumentException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AList Code </a:t>
            </a:r>
            <a:endParaRPr/>
          </a:p>
        </p:txBody>
      </p:sp>
      <p:sp>
        <p:nvSpPr>
          <p:cNvPr id="595" name="Google Shape;595;p52"/>
          <p:cNvSpPr txBox="1"/>
          <p:nvPr>
            <p:ph idx="1" type="body"/>
          </p:nvPr>
        </p:nvSpPr>
        <p:spPr>
          <a:xfrm>
            <a:off x="4337475" y="556500"/>
            <a:ext cx="45147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AList </a:t>
            </a:r>
            <a:r>
              <a:rPr b="1" lang="en"/>
              <a:t>Invariants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position of the next item to be inserted is always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 is always the number of items in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last item in the list is always in position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now discuss delete operations.</a:t>
            </a:r>
            <a:endParaRPr/>
          </a:p>
        </p:txBody>
      </p:sp>
      <p:cxnSp>
        <p:nvCxnSpPr>
          <p:cNvPr id="596" name="Google Shape;596;p52"/>
          <p:cNvCxnSpPr/>
          <p:nvPr/>
        </p:nvCxnSpPr>
        <p:spPr>
          <a:xfrm>
            <a:off x="5226050" y="412800"/>
            <a:ext cx="453900" cy="3384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7" name="Google Shape;597;p52"/>
          <p:cNvSpPr txBox="1"/>
          <p:nvPr/>
        </p:nvSpPr>
        <p:spPr>
          <a:xfrm>
            <a:off x="3222275" y="45675"/>
            <a:ext cx="392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From SLList lecture: “things that must be true”. 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598" name="Google Shape;598;p52"/>
          <p:cNvSpPr txBox="1"/>
          <p:nvPr/>
        </p:nvSpPr>
        <p:spPr>
          <a:xfrm>
            <a:off x="269825" y="647250"/>
            <a:ext cx="3653700" cy="437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26"/>
          <p:cNvGrpSpPr/>
          <p:nvPr/>
        </p:nvGrpSpPr>
        <p:grpSpPr>
          <a:xfrm>
            <a:off x="1034637" y="4106589"/>
            <a:ext cx="1031828" cy="429276"/>
            <a:chOff x="809625" y="3638550"/>
            <a:chExt cx="1190525" cy="495300"/>
          </a:xfrm>
        </p:grpSpPr>
        <p:sp>
          <p:nvSpPr>
            <p:cNvPr id="161" name="Google Shape;161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2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Doubly Linked Lists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Behold. The state of the art as we arrived at in last week’s lecture. Through various improvements, we made all of the following operations fast: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addFirst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getFirst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removeFirst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will build this in project 1A.</a:t>
            </a: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6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6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0" name="Google Shape;170;p26"/>
          <p:cNvCxnSpPr>
            <a:stCxn id="169" idx="3"/>
            <a:endCxn id="162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Google Shape;171;p26"/>
          <p:cNvCxnSpPr>
            <a:stCxn id="169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26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6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4" name="Google Shape;174;p26"/>
          <p:cNvGrpSpPr/>
          <p:nvPr/>
        </p:nvGrpSpPr>
        <p:grpSpPr>
          <a:xfrm>
            <a:off x="3153133" y="4106589"/>
            <a:ext cx="1031828" cy="429276"/>
            <a:chOff x="809625" y="3638550"/>
            <a:chExt cx="1190525" cy="495300"/>
          </a:xfrm>
        </p:grpSpPr>
        <p:sp>
          <p:nvSpPr>
            <p:cNvPr id="175" name="Google Shape;175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77" name="Google Shape;177;p26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26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79" name="Google Shape;179;p26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26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6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Google Shape;183;p26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84" name="Google Shape;184;p26"/>
          <p:cNvGrpSpPr/>
          <p:nvPr/>
        </p:nvGrpSpPr>
        <p:grpSpPr>
          <a:xfrm>
            <a:off x="5271633" y="4106601"/>
            <a:ext cx="1031828" cy="429276"/>
            <a:chOff x="809625" y="3638550"/>
            <a:chExt cx="1190525" cy="495300"/>
          </a:xfrm>
        </p:grpSpPr>
        <p:sp>
          <p:nvSpPr>
            <p:cNvPr id="185" name="Google Shape;185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87" name="Google Shape;187;p26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p26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9" name="Google Shape;189;p26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" name="Google Shape;190;p26"/>
          <p:cNvCxnSpPr>
            <a:stCxn id="191" idx="2"/>
            <a:endCxn id="162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" name="Google Shape;192;p26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93" name="Google Shape;193;p26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195" name="Google Shape;195;p26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196" name="Google Shape;196;p26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97" name="Google Shape;197;p26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98" name="Google Shape;198;p26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99" name="Google Shape;199;p26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200" name="Google Shape;200;p26"/>
          <p:cNvGrpSpPr/>
          <p:nvPr/>
        </p:nvGrpSpPr>
        <p:grpSpPr>
          <a:xfrm>
            <a:off x="7402287" y="4112118"/>
            <a:ext cx="1031828" cy="429276"/>
            <a:chOff x="809625" y="3638550"/>
            <a:chExt cx="1190525" cy="495300"/>
          </a:xfrm>
        </p:grpSpPr>
        <p:sp>
          <p:nvSpPr>
            <p:cNvPr id="201" name="Google Shape;201;p26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" name="Google Shape;202;p26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3" name="Google Shape;203;p26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p26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26"/>
          <p:cNvCxnSpPr>
            <a:stCxn id="191" idx="3"/>
            <a:endCxn id="182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06" name="Google Shape;206;p26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207" name="Google Shape;2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300" y="1771923"/>
            <a:ext cx="3839500" cy="1588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53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Naive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The Allegory of the Cave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4" name="Google Shape;604;p53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Allegory of the Cave</a:t>
            </a:r>
            <a:endParaRPr/>
          </a:p>
        </p:txBody>
      </p:sp>
      <p:sp>
        <p:nvSpPr>
          <p:cNvPr id="605" name="Google Shape;605;p5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Abstract vs. the Concrete</a:t>
            </a:r>
            <a:endParaRPr/>
          </a:p>
        </p:txBody>
      </p:sp>
      <p:sp>
        <p:nvSpPr>
          <p:cNvPr id="611" name="Google Shape;611;p5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removeLast()</a:t>
            </a:r>
            <a:r>
              <a:rPr lang="en"/>
              <a:t>,</a:t>
            </a:r>
            <a:r>
              <a:rPr lang="en"/>
              <a:t> which memory boxes need to change? </a:t>
            </a:r>
            <a:r>
              <a:rPr lang="en"/>
              <a:t>To what</a:t>
            </a:r>
            <a:r>
              <a:rPr lang="en"/>
              <a:t>?-</a:t>
            </a:r>
            <a:endParaRPr/>
          </a:p>
        </p:txBody>
      </p:sp>
      <p:sp>
        <p:nvSpPr>
          <p:cNvPr id="612" name="Google Shape;612;p54"/>
          <p:cNvSpPr txBox="1"/>
          <p:nvPr/>
        </p:nvSpPr>
        <p:spPr>
          <a:xfrm>
            <a:off x="148650" y="1244875"/>
            <a:ext cx="8082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User’s </a:t>
            </a: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mental </a:t>
            </a: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model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" sz="2000"/>
              <a:t>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{5, 3, 1, 7, 22, -1} →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{5, 3, 1, 7, 22}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13" name="Google Shape;61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200" y="1798458"/>
            <a:ext cx="3644251" cy="20569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4" name="Google Shape;614;p54"/>
          <p:cNvGrpSpPr/>
          <p:nvPr/>
        </p:nvGrpSpPr>
        <p:grpSpPr>
          <a:xfrm>
            <a:off x="193495" y="1939000"/>
            <a:ext cx="6614360" cy="2695223"/>
            <a:chOff x="193495" y="1939000"/>
            <a:chExt cx="6614360" cy="2695223"/>
          </a:xfrm>
        </p:grpSpPr>
        <p:sp>
          <p:nvSpPr>
            <p:cNvPr id="615" name="Google Shape;615;p54"/>
            <p:cNvSpPr/>
            <p:nvPr/>
          </p:nvSpPr>
          <p:spPr>
            <a:xfrm>
              <a:off x="51931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16" name="Google Shape;616;p54"/>
            <p:cNvSpPr/>
            <p:nvPr/>
          </p:nvSpPr>
          <p:spPr>
            <a:xfrm>
              <a:off x="56956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17" name="Google Shape;617;p54"/>
            <p:cNvSpPr/>
            <p:nvPr/>
          </p:nvSpPr>
          <p:spPr>
            <a:xfrm>
              <a:off x="4697816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618" name="Google Shape;618;p54"/>
            <p:cNvSpPr/>
            <p:nvPr/>
          </p:nvSpPr>
          <p:spPr>
            <a:xfrm>
              <a:off x="890600" y="2487550"/>
              <a:ext cx="3636000" cy="9075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19" name="Google Shape;619;p54"/>
            <p:cNvCxnSpPr/>
            <p:nvPr/>
          </p:nvCxnSpPr>
          <p:spPr>
            <a:xfrm rot="10800000">
              <a:off x="442636" y="2633134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0" name="Google Shape;620;p54"/>
            <p:cNvCxnSpPr/>
            <p:nvPr/>
          </p:nvCxnSpPr>
          <p:spPr>
            <a:xfrm rot="10800000">
              <a:off x="442636" y="2880382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1" name="Google Shape;621;p54"/>
            <p:cNvCxnSpPr/>
            <p:nvPr/>
          </p:nvCxnSpPr>
          <p:spPr>
            <a:xfrm rot="10800000">
              <a:off x="442636" y="3266638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2" name="Google Shape;622;p54"/>
            <p:cNvCxnSpPr/>
            <p:nvPr/>
          </p:nvCxnSpPr>
          <p:spPr>
            <a:xfrm rot="10800000">
              <a:off x="442636" y="3073510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23" name="Google Shape;623;p54"/>
            <p:cNvGrpSpPr/>
            <p:nvPr/>
          </p:nvGrpSpPr>
          <p:grpSpPr>
            <a:xfrm>
              <a:off x="831477" y="2430989"/>
              <a:ext cx="1582372" cy="961571"/>
              <a:chOff x="1114701" y="3234112"/>
              <a:chExt cx="1582372" cy="961571"/>
            </a:xfrm>
          </p:grpSpPr>
          <p:sp>
            <p:nvSpPr>
              <p:cNvPr id="624" name="Google Shape;624;p54"/>
              <p:cNvSpPr txBox="1"/>
              <p:nvPr/>
            </p:nvSpPr>
            <p:spPr>
              <a:xfrm>
                <a:off x="1114701" y="3234112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addLast()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625" name="Google Shape;625;p54"/>
              <p:cNvSpPr txBox="1"/>
              <p:nvPr/>
            </p:nvSpPr>
            <p:spPr>
              <a:xfrm>
                <a:off x="1122672" y="344422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626" name="Google Shape;626;p54"/>
              <p:cNvSpPr txBox="1"/>
              <p:nvPr/>
            </p:nvSpPr>
            <p:spPr>
              <a:xfrm>
                <a:off x="1122672" y="3859383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get(int i)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627" name="Google Shape;627;p54"/>
              <p:cNvSpPr txBox="1"/>
              <p:nvPr/>
            </p:nvSpPr>
            <p:spPr>
              <a:xfrm>
                <a:off x="1122672" y="366625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removeLast()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</p:grpSp>
        <p:sp>
          <p:nvSpPr>
            <p:cNvPr id="628" name="Google Shape;628;p54"/>
            <p:cNvSpPr txBox="1"/>
            <p:nvPr/>
          </p:nvSpPr>
          <p:spPr>
            <a:xfrm>
              <a:off x="3526621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items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29" name="Google Shape;629;p54"/>
            <p:cNvSpPr/>
            <p:nvPr/>
          </p:nvSpPr>
          <p:spPr>
            <a:xfrm>
              <a:off x="3608075" y="2877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54"/>
            <p:cNvSpPr/>
            <p:nvPr/>
          </p:nvSpPr>
          <p:spPr>
            <a:xfrm>
              <a:off x="674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631" name="Google Shape;631;p54"/>
            <p:cNvSpPr/>
            <p:nvPr/>
          </p:nvSpPr>
          <p:spPr>
            <a:xfrm>
              <a:off x="1177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632" name="Google Shape;632;p54"/>
            <p:cNvSpPr/>
            <p:nvPr/>
          </p:nvSpPr>
          <p:spPr>
            <a:xfrm>
              <a:off x="1679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633" name="Google Shape;633;p54"/>
            <p:cNvSpPr/>
            <p:nvPr/>
          </p:nvSpPr>
          <p:spPr>
            <a:xfrm>
              <a:off x="2182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634" name="Google Shape;634;p54"/>
            <p:cNvSpPr/>
            <p:nvPr/>
          </p:nvSpPr>
          <p:spPr>
            <a:xfrm>
              <a:off x="2684875" y="4123477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635" name="Google Shape;635;p54"/>
            <p:cNvSpPr/>
            <p:nvPr/>
          </p:nvSpPr>
          <p:spPr>
            <a:xfrm>
              <a:off x="3187375" y="4123477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636" name="Google Shape;636;p54"/>
            <p:cNvSpPr/>
            <p:nvPr/>
          </p:nvSpPr>
          <p:spPr>
            <a:xfrm>
              <a:off x="36898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37" name="Google Shape;637;p54"/>
            <p:cNvSpPr/>
            <p:nvPr/>
          </p:nvSpPr>
          <p:spPr>
            <a:xfrm>
              <a:off x="41923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638" name="Google Shape;638;p54"/>
            <p:cNvSpPr/>
            <p:nvPr/>
          </p:nvSpPr>
          <p:spPr>
            <a:xfrm>
              <a:off x="2759713" y="2886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6</a:t>
              </a:r>
              <a:endParaRPr sz="1800"/>
            </a:p>
          </p:txBody>
        </p:sp>
        <p:sp>
          <p:nvSpPr>
            <p:cNvPr id="639" name="Google Shape;639;p54"/>
            <p:cNvSpPr txBox="1"/>
            <p:nvPr/>
          </p:nvSpPr>
          <p:spPr>
            <a:xfrm>
              <a:off x="2730450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size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cxnSp>
          <p:nvCxnSpPr>
            <p:cNvPr id="640" name="Google Shape;640;p54"/>
            <p:cNvCxnSpPr>
              <a:stCxn id="629" idx="3"/>
            </p:cNvCxnSpPr>
            <p:nvPr/>
          </p:nvCxnSpPr>
          <p:spPr>
            <a:xfrm rot="10800000">
              <a:off x="3899075" y="3055488"/>
              <a:ext cx="211500" cy="90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1" name="Google Shape;641;p54"/>
            <p:cNvCxnSpPr>
              <a:stCxn id="629" idx="3"/>
              <a:endCxn id="633" idx="0"/>
            </p:cNvCxnSpPr>
            <p:nvPr/>
          </p:nvCxnSpPr>
          <p:spPr>
            <a:xfrm flipH="1">
              <a:off x="2433575" y="3064488"/>
              <a:ext cx="1677000" cy="1056600"/>
            </a:xfrm>
            <a:prstGeom prst="curvedConnector4">
              <a:avLst>
                <a:gd fmla="val -14199" name="adj1"/>
                <a:gd fmla="val 58866" name="adj2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42" name="Google Shape;642;p54"/>
            <p:cNvSpPr txBox="1"/>
            <p:nvPr/>
          </p:nvSpPr>
          <p:spPr>
            <a:xfrm>
              <a:off x="782355" y="4413423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0    1    2    3    4    5     6    7         98   99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43" name="Google Shape;643;p54"/>
            <p:cNvSpPr txBox="1"/>
            <p:nvPr/>
          </p:nvSpPr>
          <p:spPr>
            <a:xfrm>
              <a:off x="193495" y="1939000"/>
              <a:ext cx="5308500" cy="4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BE0712"/>
                  </a:solidFill>
                  <a:latin typeface="Calibri"/>
                  <a:ea typeface="Calibri"/>
                  <a:cs typeface="Calibri"/>
                  <a:sym typeface="Calibri"/>
                </a:rPr>
                <a:t>Actual truth</a:t>
              </a:r>
              <a:r>
                <a:rPr lang="en" sz="2000">
                  <a:latin typeface="Calibri"/>
                  <a:ea typeface="Calibri"/>
                  <a:cs typeface="Calibri"/>
                  <a:sym typeface="Calibri"/>
                </a:rPr>
                <a:t>:</a:t>
              </a:r>
              <a:endParaRPr sz="20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55"/>
          <p:cNvSpPr txBox="1"/>
          <p:nvPr/>
        </p:nvSpPr>
        <p:spPr>
          <a:xfrm>
            <a:off x="93000" y="3808274"/>
            <a:ext cx="90510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position of the next item to be inserted is always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is always the number of items in the AList.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last item in the list is always in position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649" name="Google Shape;649;p5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Deletion: yellkey.com</a:t>
            </a:r>
            <a:r>
              <a:rPr lang="en">
                <a:solidFill>
                  <a:srgbClr val="208920"/>
                </a:solidFill>
              </a:rPr>
              <a:t>/look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650" name="Google Shape;650;p55"/>
          <p:cNvSpPr/>
          <p:nvPr/>
        </p:nvSpPr>
        <p:spPr>
          <a:xfrm>
            <a:off x="890600" y="14207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1" name="Google Shape;651;p55"/>
          <p:cNvCxnSpPr/>
          <p:nvPr/>
        </p:nvCxnSpPr>
        <p:spPr>
          <a:xfrm rot="10800000">
            <a:off x="442636" y="15663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55"/>
          <p:cNvCxnSpPr/>
          <p:nvPr/>
        </p:nvCxnSpPr>
        <p:spPr>
          <a:xfrm rot="10800000">
            <a:off x="442636" y="18135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55"/>
          <p:cNvCxnSpPr/>
          <p:nvPr/>
        </p:nvCxnSpPr>
        <p:spPr>
          <a:xfrm rot="10800000">
            <a:off x="442636" y="21998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4" name="Google Shape;654;p55"/>
          <p:cNvCxnSpPr/>
          <p:nvPr/>
        </p:nvCxnSpPr>
        <p:spPr>
          <a:xfrm rot="10800000">
            <a:off x="442636" y="20067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55" name="Google Shape;655;p55"/>
          <p:cNvGrpSpPr/>
          <p:nvPr/>
        </p:nvGrpSpPr>
        <p:grpSpPr>
          <a:xfrm>
            <a:off x="831477" y="1364189"/>
            <a:ext cx="1582372" cy="961571"/>
            <a:chOff x="1114701" y="3234112"/>
            <a:chExt cx="1582372" cy="961571"/>
          </a:xfrm>
        </p:grpSpPr>
        <p:sp>
          <p:nvSpPr>
            <p:cNvPr id="656" name="Google Shape;656;p55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57" name="Google Shape;657;p55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58" name="Google Shape;658;p55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659" name="Google Shape;659;p55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660" name="Google Shape;660;p55"/>
          <p:cNvSpPr txBox="1"/>
          <p:nvPr/>
        </p:nvSpPr>
        <p:spPr>
          <a:xfrm>
            <a:off x="3526621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661" name="Google Shape;661;p55"/>
          <p:cNvSpPr/>
          <p:nvPr/>
        </p:nvSpPr>
        <p:spPr>
          <a:xfrm>
            <a:off x="3608075" y="1810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55"/>
          <p:cNvSpPr/>
          <p:nvPr/>
        </p:nvSpPr>
        <p:spPr>
          <a:xfrm>
            <a:off x="674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663" name="Google Shape;663;p55"/>
          <p:cNvSpPr/>
          <p:nvPr/>
        </p:nvSpPr>
        <p:spPr>
          <a:xfrm>
            <a:off x="1177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664" name="Google Shape;664;p55"/>
          <p:cNvSpPr/>
          <p:nvPr/>
        </p:nvSpPr>
        <p:spPr>
          <a:xfrm>
            <a:off x="1679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665" name="Google Shape;665;p55"/>
          <p:cNvSpPr/>
          <p:nvPr/>
        </p:nvSpPr>
        <p:spPr>
          <a:xfrm>
            <a:off x="2182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666" name="Google Shape;666;p55"/>
          <p:cNvSpPr/>
          <p:nvPr/>
        </p:nvSpPr>
        <p:spPr>
          <a:xfrm>
            <a:off x="26848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667" name="Google Shape;667;p55"/>
          <p:cNvSpPr/>
          <p:nvPr/>
        </p:nvSpPr>
        <p:spPr>
          <a:xfrm>
            <a:off x="31873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668" name="Google Shape;668;p55"/>
          <p:cNvSpPr/>
          <p:nvPr/>
        </p:nvSpPr>
        <p:spPr>
          <a:xfrm>
            <a:off x="36898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69" name="Google Shape;669;p55"/>
          <p:cNvSpPr/>
          <p:nvPr/>
        </p:nvSpPr>
        <p:spPr>
          <a:xfrm>
            <a:off x="41923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0" name="Google Shape;670;p55"/>
          <p:cNvSpPr/>
          <p:nvPr/>
        </p:nvSpPr>
        <p:spPr>
          <a:xfrm>
            <a:off x="5193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1" name="Google Shape;671;p55"/>
          <p:cNvSpPr/>
          <p:nvPr/>
        </p:nvSpPr>
        <p:spPr>
          <a:xfrm>
            <a:off x="56956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2" name="Google Shape;672;p55"/>
          <p:cNvSpPr/>
          <p:nvPr/>
        </p:nvSpPr>
        <p:spPr>
          <a:xfrm>
            <a:off x="6198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673" name="Google Shape;673;p55"/>
          <p:cNvSpPr/>
          <p:nvPr/>
        </p:nvSpPr>
        <p:spPr>
          <a:xfrm>
            <a:off x="4697816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674" name="Google Shape;674;p55"/>
          <p:cNvSpPr/>
          <p:nvPr/>
        </p:nvSpPr>
        <p:spPr>
          <a:xfrm>
            <a:off x="2759713" y="1819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</a:t>
            </a:r>
            <a:endParaRPr sz="1800"/>
          </a:p>
        </p:txBody>
      </p:sp>
      <p:sp>
        <p:nvSpPr>
          <p:cNvPr id="675" name="Google Shape;675;p55"/>
          <p:cNvSpPr txBox="1"/>
          <p:nvPr/>
        </p:nvSpPr>
        <p:spPr>
          <a:xfrm>
            <a:off x="2730450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676" name="Google Shape;676;p55"/>
          <p:cNvCxnSpPr>
            <a:stCxn id="661" idx="3"/>
          </p:cNvCxnSpPr>
          <p:nvPr/>
        </p:nvCxnSpPr>
        <p:spPr>
          <a:xfrm rot="10800000">
            <a:off x="3899075" y="1988687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55"/>
          <p:cNvCxnSpPr>
            <a:stCxn id="661" idx="3"/>
            <a:endCxn id="665" idx="0"/>
          </p:cNvCxnSpPr>
          <p:nvPr/>
        </p:nvCxnSpPr>
        <p:spPr>
          <a:xfrm flipH="1">
            <a:off x="2433575" y="1997687"/>
            <a:ext cx="1677000" cy="1304100"/>
          </a:xfrm>
          <a:prstGeom prst="curvedConnector4">
            <a:avLst>
              <a:gd fmla="val -14199" name="adj1"/>
              <a:gd fmla="val 57179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8" name="Google Shape;678;p55"/>
          <p:cNvSpPr txBox="1"/>
          <p:nvPr/>
        </p:nvSpPr>
        <p:spPr>
          <a:xfrm>
            <a:off x="782355" y="35940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9" name="Google Shape;679;p55"/>
          <p:cNvSpPr txBox="1"/>
          <p:nvPr/>
        </p:nvSpPr>
        <p:spPr>
          <a:xfrm>
            <a:off x="4912125" y="973575"/>
            <a:ext cx="4231800" cy="20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many different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0" name="Google Shape;680;p55"/>
          <p:cNvSpPr txBox="1"/>
          <p:nvPr>
            <p:ph idx="1" type="body"/>
          </p:nvPr>
        </p:nvSpPr>
        <p:spPr>
          <a:xfrm>
            <a:off x="107050" y="402200"/>
            <a:ext cx="8520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removeLast()</a:t>
            </a:r>
            <a:r>
              <a:rPr lang="en"/>
              <a:t>, which memory boxes need to change? To what?</a:t>
            </a:r>
            <a:endParaRPr/>
          </a:p>
        </p:txBody>
      </p:sp>
      <p:sp>
        <p:nvSpPr>
          <p:cNvPr id="681" name="Google Shape;681;p55"/>
          <p:cNvSpPr/>
          <p:nvPr/>
        </p:nvSpPr>
        <p:spPr>
          <a:xfrm>
            <a:off x="7002825" y="4044450"/>
            <a:ext cx="382800" cy="9075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5"/>
          <p:cNvSpPr txBox="1"/>
          <p:nvPr/>
        </p:nvSpPr>
        <p:spPr>
          <a:xfrm>
            <a:off x="7447600" y="4267156"/>
            <a:ext cx="15825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AList invariants.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56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Naive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removeLast Implementation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88" name="Google Shape;688;p56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removeLast Implementation</a:t>
            </a:r>
            <a:endParaRPr/>
          </a:p>
        </p:txBody>
      </p:sp>
      <p:sp>
        <p:nvSpPr>
          <p:cNvPr id="689" name="Google Shape;689;p5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5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Deletion Debrief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695" name="Google Shape;695;p57"/>
          <p:cNvSpPr txBox="1"/>
          <p:nvPr/>
        </p:nvSpPr>
        <p:spPr>
          <a:xfrm>
            <a:off x="93000" y="3808274"/>
            <a:ext cx="9051000" cy="13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position of the next item to be inserted is always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is always the number of items in the AList.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last item in the list is always in position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sp>
        <p:nvSpPr>
          <p:cNvPr id="696" name="Google Shape;696;p57"/>
          <p:cNvSpPr/>
          <p:nvPr/>
        </p:nvSpPr>
        <p:spPr>
          <a:xfrm>
            <a:off x="7002825" y="4044450"/>
            <a:ext cx="382800" cy="9075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57"/>
          <p:cNvSpPr txBox="1"/>
          <p:nvPr/>
        </p:nvSpPr>
        <p:spPr>
          <a:xfrm>
            <a:off x="7447600" y="4267156"/>
            <a:ext cx="15825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AList invariants.</a:t>
            </a:r>
            <a:endParaRPr/>
          </a:p>
        </p:txBody>
      </p:sp>
      <p:sp>
        <p:nvSpPr>
          <p:cNvPr id="698" name="Google Shape;698;p57"/>
          <p:cNvSpPr/>
          <p:nvPr/>
        </p:nvSpPr>
        <p:spPr>
          <a:xfrm>
            <a:off x="890600" y="14207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9" name="Google Shape;699;p57"/>
          <p:cNvCxnSpPr/>
          <p:nvPr/>
        </p:nvCxnSpPr>
        <p:spPr>
          <a:xfrm rot="10800000">
            <a:off x="442636" y="15663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0" name="Google Shape;700;p57"/>
          <p:cNvCxnSpPr/>
          <p:nvPr/>
        </p:nvCxnSpPr>
        <p:spPr>
          <a:xfrm rot="10800000">
            <a:off x="442636" y="18135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1" name="Google Shape;701;p57"/>
          <p:cNvCxnSpPr/>
          <p:nvPr/>
        </p:nvCxnSpPr>
        <p:spPr>
          <a:xfrm rot="10800000">
            <a:off x="442636" y="21998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2" name="Google Shape;702;p57"/>
          <p:cNvCxnSpPr/>
          <p:nvPr/>
        </p:nvCxnSpPr>
        <p:spPr>
          <a:xfrm rot="10800000">
            <a:off x="442636" y="20067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3" name="Google Shape;703;p57"/>
          <p:cNvGrpSpPr/>
          <p:nvPr/>
        </p:nvGrpSpPr>
        <p:grpSpPr>
          <a:xfrm>
            <a:off x="831477" y="1364189"/>
            <a:ext cx="1582372" cy="961571"/>
            <a:chOff x="1114701" y="3234112"/>
            <a:chExt cx="1582372" cy="961571"/>
          </a:xfrm>
        </p:grpSpPr>
        <p:sp>
          <p:nvSpPr>
            <p:cNvPr id="704" name="Google Shape;704;p57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05" name="Google Shape;705;p57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06" name="Google Shape;706;p57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07" name="Google Shape;707;p57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708" name="Google Shape;708;p57"/>
          <p:cNvSpPr txBox="1"/>
          <p:nvPr/>
        </p:nvSpPr>
        <p:spPr>
          <a:xfrm>
            <a:off x="3526621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709" name="Google Shape;709;p57"/>
          <p:cNvSpPr/>
          <p:nvPr/>
        </p:nvSpPr>
        <p:spPr>
          <a:xfrm>
            <a:off x="3608075" y="1810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57"/>
          <p:cNvSpPr/>
          <p:nvPr/>
        </p:nvSpPr>
        <p:spPr>
          <a:xfrm>
            <a:off x="674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711" name="Google Shape;711;p57"/>
          <p:cNvSpPr/>
          <p:nvPr/>
        </p:nvSpPr>
        <p:spPr>
          <a:xfrm>
            <a:off x="1177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712" name="Google Shape;712;p57"/>
          <p:cNvSpPr/>
          <p:nvPr/>
        </p:nvSpPr>
        <p:spPr>
          <a:xfrm>
            <a:off x="16798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713" name="Google Shape;713;p57"/>
          <p:cNvSpPr/>
          <p:nvPr/>
        </p:nvSpPr>
        <p:spPr>
          <a:xfrm>
            <a:off x="2182375" y="33016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714" name="Google Shape;714;p57"/>
          <p:cNvSpPr/>
          <p:nvPr/>
        </p:nvSpPr>
        <p:spPr>
          <a:xfrm>
            <a:off x="26848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715" name="Google Shape;715;p57"/>
          <p:cNvSpPr/>
          <p:nvPr/>
        </p:nvSpPr>
        <p:spPr>
          <a:xfrm>
            <a:off x="3187375" y="33040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716" name="Google Shape;716;p57"/>
          <p:cNvSpPr/>
          <p:nvPr/>
        </p:nvSpPr>
        <p:spPr>
          <a:xfrm>
            <a:off x="36898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17" name="Google Shape;717;p57"/>
          <p:cNvSpPr/>
          <p:nvPr/>
        </p:nvSpPr>
        <p:spPr>
          <a:xfrm>
            <a:off x="4192375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18" name="Google Shape;718;p57"/>
          <p:cNvSpPr/>
          <p:nvPr/>
        </p:nvSpPr>
        <p:spPr>
          <a:xfrm>
            <a:off x="5193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19" name="Google Shape;719;p57"/>
          <p:cNvSpPr/>
          <p:nvPr/>
        </p:nvSpPr>
        <p:spPr>
          <a:xfrm>
            <a:off x="56956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20" name="Google Shape;720;p57"/>
          <p:cNvSpPr/>
          <p:nvPr/>
        </p:nvSpPr>
        <p:spPr>
          <a:xfrm>
            <a:off x="6198171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21" name="Google Shape;721;p57"/>
          <p:cNvSpPr/>
          <p:nvPr/>
        </p:nvSpPr>
        <p:spPr>
          <a:xfrm>
            <a:off x="4697816" y="33040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722" name="Google Shape;722;p57"/>
          <p:cNvSpPr/>
          <p:nvPr/>
        </p:nvSpPr>
        <p:spPr>
          <a:xfrm>
            <a:off x="2759713" y="18193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</a:t>
            </a:r>
            <a:endParaRPr sz="1800"/>
          </a:p>
        </p:txBody>
      </p:sp>
      <p:sp>
        <p:nvSpPr>
          <p:cNvPr id="723" name="Google Shape;723;p57"/>
          <p:cNvSpPr txBox="1"/>
          <p:nvPr/>
        </p:nvSpPr>
        <p:spPr>
          <a:xfrm>
            <a:off x="2730450" y="15049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724" name="Google Shape;724;p57"/>
          <p:cNvCxnSpPr>
            <a:stCxn id="709" idx="3"/>
          </p:cNvCxnSpPr>
          <p:nvPr/>
        </p:nvCxnSpPr>
        <p:spPr>
          <a:xfrm rot="10800000">
            <a:off x="3899075" y="19886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5" name="Google Shape;725;p57"/>
          <p:cNvCxnSpPr>
            <a:stCxn id="709" idx="3"/>
            <a:endCxn id="713" idx="0"/>
          </p:cNvCxnSpPr>
          <p:nvPr/>
        </p:nvCxnSpPr>
        <p:spPr>
          <a:xfrm flipH="1">
            <a:off x="2433575" y="1997688"/>
            <a:ext cx="1677000" cy="1304100"/>
          </a:xfrm>
          <a:prstGeom prst="curvedConnector4">
            <a:avLst>
              <a:gd fmla="val -14199" name="adj1"/>
              <a:gd fmla="val 57179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6" name="Google Shape;726;p57"/>
          <p:cNvSpPr txBox="1"/>
          <p:nvPr/>
        </p:nvSpPr>
        <p:spPr>
          <a:xfrm>
            <a:off x="782355" y="35940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7" name="Google Shape;727;p57"/>
          <p:cNvSpPr txBox="1"/>
          <p:nvPr/>
        </p:nvSpPr>
        <p:spPr>
          <a:xfrm>
            <a:off x="4912125" y="973575"/>
            <a:ext cx="4231800" cy="20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b="1" lang="en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some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lphaLcParenR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items[i]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for many different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8" name="Google Shape;728;p57"/>
          <p:cNvSpPr txBox="1"/>
          <p:nvPr>
            <p:ph idx="1" type="body"/>
          </p:nvPr>
        </p:nvSpPr>
        <p:spPr>
          <a:xfrm>
            <a:off x="107050" y="402200"/>
            <a:ext cx="85206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removeLast()</a:t>
            </a:r>
            <a:r>
              <a:rPr lang="en"/>
              <a:t>, which memory boxes need to change? To what?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5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34" name="Google Shape;734;p58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35" name="Google Shape;735;p5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5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41" name="Google Shape;741;p59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2" name="Google Shape;742;p59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48" name="Google Shape;748;p60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9" name="Google Shape;749;p6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6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Coding Demo: Basic ArrayList removeLast</a:t>
            </a:r>
            <a:endParaRPr/>
          </a:p>
        </p:txBody>
      </p:sp>
      <p:sp>
        <p:nvSpPr>
          <p:cNvPr id="755" name="Google Shape;755;p61"/>
          <p:cNvSpPr txBox="1"/>
          <p:nvPr/>
        </p:nvSpPr>
        <p:spPr>
          <a:xfrm>
            <a:off x="269825" y="647250"/>
            <a:ext cx="8719500" cy="4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Invariants: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addLast: The next item we want to add, will go into position size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getLast: The item we want to return is in position size - 1.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size: The number of items in the list should be size.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Deletes item from back of list and returns deleted item. */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i="1" sz="1600">
              <a:solidFill>
                <a:srgbClr val="A8A8A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6" name="Google Shape;756;p61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6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AList Code </a:t>
            </a:r>
            <a:endParaRPr/>
          </a:p>
        </p:txBody>
      </p:sp>
      <p:sp>
        <p:nvSpPr>
          <p:cNvPr id="762" name="Google Shape;762;p62"/>
          <p:cNvSpPr txBox="1"/>
          <p:nvPr>
            <p:ph idx="1" type="body"/>
          </p:nvPr>
        </p:nvSpPr>
        <p:spPr>
          <a:xfrm>
            <a:off x="4337475" y="556500"/>
            <a:ext cx="43494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AList Invariants: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position of the next item to be inserted is always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size is always the number of items in the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last item in the list is always in position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size - 1</a:t>
            </a:r>
            <a:r>
              <a:rPr lang="en"/>
              <a:t>.</a:t>
            </a:r>
            <a:endParaRPr/>
          </a:p>
        </p:txBody>
      </p:sp>
      <p:sp>
        <p:nvSpPr>
          <p:cNvPr id="763" name="Google Shape;763;p62"/>
          <p:cNvSpPr txBox="1"/>
          <p:nvPr/>
        </p:nvSpPr>
        <p:spPr>
          <a:xfrm>
            <a:off x="4012775" y="3439675"/>
            <a:ext cx="3626400" cy="154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64" name="Google Shape;764;p62"/>
          <p:cNvCxnSpPr/>
          <p:nvPr/>
        </p:nvCxnSpPr>
        <p:spPr>
          <a:xfrm rot="10800000">
            <a:off x="6544433" y="4115461"/>
            <a:ext cx="1137300" cy="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5" name="Google Shape;765;p62"/>
          <p:cNvSpPr txBox="1"/>
          <p:nvPr/>
        </p:nvSpPr>
        <p:spPr>
          <a:xfrm>
            <a:off x="7701825" y="3158125"/>
            <a:ext cx="1511700" cy="16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Setting deleted item to zero is not necessary to preserve invariants, and thus not necessary for correctness.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66" name="Google Shape;766;p62"/>
          <p:cNvSpPr txBox="1"/>
          <p:nvPr/>
        </p:nvSpPr>
        <p:spPr>
          <a:xfrm>
            <a:off x="269825" y="647250"/>
            <a:ext cx="3653700" cy="4377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15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15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 sz="115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15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15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5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Retrieval</a:t>
            </a:r>
            <a:endParaRPr/>
          </a:p>
        </p:txBody>
      </p:sp>
      <p:sp>
        <p:nvSpPr>
          <p:cNvPr id="213" name="Google Shape;213;p2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</a:t>
            </a:r>
            <a:r>
              <a:rPr lang="en"/>
              <a:t>added</a:t>
            </a:r>
            <a:r>
              <a:rPr lang="en"/>
              <a:t>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get(int i)</a:t>
            </a:r>
            <a:r>
              <a:rPr lang="en"/>
              <a:t>, which returns the ith item from the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would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 be slow for</a:t>
            </a:r>
            <a:r>
              <a:rPr lang="en"/>
              <a:t> long lists compared to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getLast()</a:t>
            </a:r>
            <a:r>
              <a:rPr lang="en"/>
              <a:t>? For what inputs?</a:t>
            </a:r>
            <a:endParaRPr/>
          </a:p>
        </p:txBody>
      </p:sp>
      <p:grpSp>
        <p:nvGrpSpPr>
          <p:cNvPr id="214" name="Google Shape;214;p27"/>
          <p:cNvGrpSpPr/>
          <p:nvPr/>
        </p:nvGrpSpPr>
        <p:grpSpPr>
          <a:xfrm>
            <a:off x="1034637" y="4106589"/>
            <a:ext cx="1031828" cy="429277"/>
            <a:chOff x="809625" y="3638550"/>
            <a:chExt cx="1190525" cy="495300"/>
          </a:xfrm>
        </p:grpSpPr>
        <p:sp>
          <p:nvSpPr>
            <p:cNvPr id="215" name="Google Shape;215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B4A7D6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Google Shape;217;p27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7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19" name="Google Shape;219;p27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7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7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2" name="Google Shape;222;p27"/>
          <p:cNvCxnSpPr>
            <a:stCxn id="221" idx="3"/>
            <a:endCxn id="216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7"/>
          <p:cNvCxnSpPr>
            <a:stCxn id="221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27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7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26" name="Google Shape;226;p27"/>
          <p:cNvGrpSpPr/>
          <p:nvPr/>
        </p:nvGrpSpPr>
        <p:grpSpPr>
          <a:xfrm>
            <a:off x="3153133" y="4106589"/>
            <a:ext cx="1031828" cy="429277"/>
            <a:chOff x="809625" y="3638550"/>
            <a:chExt cx="1190525" cy="495300"/>
          </a:xfrm>
        </p:grpSpPr>
        <p:sp>
          <p:nvSpPr>
            <p:cNvPr id="227" name="Google Shape;227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9" name="Google Shape;229;p27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0" name="Google Shape;230;p27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231" name="Google Shape;231;p27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27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" name="Google Shape;233;p27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5" name="Google Shape;235;p27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36" name="Google Shape;236;p27"/>
          <p:cNvGrpSpPr/>
          <p:nvPr/>
        </p:nvGrpSpPr>
        <p:grpSpPr>
          <a:xfrm>
            <a:off x="5271633" y="4106602"/>
            <a:ext cx="1031828" cy="429277"/>
            <a:chOff x="809625" y="3638550"/>
            <a:chExt cx="1190525" cy="495300"/>
          </a:xfrm>
        </p:grpSpPr>
        <p:sp>
          <p:nvSpPr>
            <p:cNvPr id="237" name="Google Shape;237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39" name="Google Shape;239;p27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0" name="Google Shape;240;p27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1" name="Google Shape;241;p27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2" name="Google Shape;242;p27"/>
          <p:cNvCxnSpPr>
            <a:stCxn id="243" idx="2"/>
            <a:endCxn id="216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4" name="Google Shape;244;p27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45" name="Google Shape;245;p27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46" name="Google Shape;246;p27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247" name="Google Shape;247;p27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248" name="Google Shape;248;p27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249" name="Google Shape;249;p27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250" name="Google Shape;250;p27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251" name="Google Shape;251;p27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252" name="Google Shape;252;p27"/>
          <p:cNvGrpSpPr/>
          <p:nvPr/>
        </p:nvGrpSpPr>
        <p:grpSpPr>
          <a:xfrm>
            <a:off x="7402287" y="4112118"/>
            <a:ext cx="1031828" cy="429277"/>
            <a:chOff x="809625" y="3638550"/>
            <a:chExt cx="1190525" cy="495300"/>
          </a:xfrm>
        </p:grpSpPr>
        <p:sp>
          <p:nvSpPr>
            <p:cNvPr id="253" name="Google Shape;253;p27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" name="Google Shape;254;p27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5" name="Google Shape;255;p27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6" name="Google Shape;256;p27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7" name="Google Shape;257;p27"/>
          <p:cNvCxnSpPr>
            <a:stCxn id="243" idx="3"/>
            <a:endCxn id="234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58" name="Google Shape;258;p27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6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</a:t>
            </a:r>
            <a:endParaRPr/>
          </a:p>
        </p:txBody>
      </p:sp>
      <p:sp>
        <p:nvSpPr>
          <p:cNvPr id="772" name="Google Shape;772;p63"/>
          <p:cNvSpPr txBox="1"/>
          <p:nvPr>
            <p:ph idx="1" type="body"/>
          </p:nvPr>
        </p:nvSpPr>
        <p:spPr>
          <a:xfrm>
            <a:off x="107050" y="402200"/>
            <a:ext cx="879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about get?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students suggest we should set the value to zero so that we can’t get(5).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There’s no specified behavior for what to do when get is out of bounds.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IMO an exception is best.</a:t>
            </a:r>
            <a:endParaRPr/>
          </a:p>
        </p:txBody>
      </p:sp>
      <p:sp>
        <p:nvSpPr>
          <p:cNvPr id="773" name="Google Shape;773;p63"/>
          <p:cNvSpPr/>
          <p:nvPr/>
        </p:nvSpPr>
        <p:spPr>
          <a:xfrm>
            <a:off x="890600" y="18779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4" name="Google Shape;774;p63"/>
          <p:cNvCxnSpPr/>
          <p:nvPr/>
        </p:nvCxnSpPr>
        <p:spPr>
          <a:xfrm rot="10800000">
            <a:off x="442636" y="20235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63"/>
          <p:cNvCxnSpPr/>
          <p:nvPr/>
        </p:nvCxnSpPr>
        <p:spPr>
          <a:xfrm rot="10800000">
            <a:off x="442636" y="22707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63"/>
          <p:cNvCxnSpPr/>
          <p:nvPr/>
        </p:nvCxnSpPr>
        <p:spPr>
          <a:xfrm rot="10800000">
            <a:off x="442636" y="26570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63"/>
          <p:cNvCxnSpPr/>
          <p:nvPr/>
        </p:nvCxnSpPr>
        <p:spPr>
          <a:xfrm rot="10800000">
            <a:off x="442636" y="24639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78" name="Google Shape;778;p63"/>
          <p:cNvGrpSpPr/>
          <p:nvPr/>
        </p:nvGrpSpPr>
        <p:grpSpPr>
          <a:xfrm>
            <a:off x="831477" y="1821389"/>
            <a:ext cx="1582372" cy="961571"/>
            <a:chOff x="1114701" y="3234112"/>
            <a:chExt cx="1582372" cy="961571"/>
          </a:xfrm>
        </p:grpSpPr>
        <p:sp>
          <p:nvSpPr>
            <p:cNvPr id="779" name="Google Shape;779;p63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80" name="Google Shape;780;p63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81" name="Google Shape;781;p63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782" name="Google Shape;782;p63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783" name="Google Shape;783;p63"/>
          <p:cNvSpPr txBox="1"/>
          <p:nvPr/>
        </p:nvSpPr>
        <p:spPr>
          <a:xfrm>
            <a:off x="3526621" y="19621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784" name="Google Shape;784;p63"/>
          <p:cNvSpPr/>
          <p:nvPr/>
        </p:nvSpPr>
        <p:spPr>
          <a:xfrm>
            <a:off x="3608075" y="22675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63"/>
          <p:cNvSpPr/>
          <p:nvPr/>
        </p:nvSpPr>
        <p:spPr>
          <a:xfrm>
            <a:off x="6748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786" name="Google Shape;786;p63"/>
          <p:cNvSpPr/>
          <p:nvPr/>
        </p:nvSpPr>
        <p:spPr>
          <a:xfrm>
            <a:off x="11773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787" name="Google Shape;787;p63"/>
          <p:cNvSpPr/>
          <p:nvPr/>
        </p:nvSpPr>
        <p:spPr>
          <a:xfrm>
            <a:off x="16798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788" name="Google Shape;788;p63"/>
          <p:cNvSpPr/>
          <p:nvPr/>
        </p:nvSpPr>
        <p:spPr>
          <a:xfrm>
            <a:off x="2182375" y="37588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789" name="Google Shape;789;p63"/>
          <p:cNvSpPr/>
          <p:nvPr/>
        </p:nvSpPr>
        <p:spPr>
          <a:xfrm>
            <a:off x="2684875" y="37612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790" name="Google Shape;790;p63"/>
          <p:cNvSpPr/>
          <p:nvPr/>
        </p:nvSpPr>
        <p:spPr>
          <a:xfrm>
            <a:off x="3187375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791" name="Google Shape;791;p63"/>
          <p:cNvSpPr/>
          <p:nvPr/>
        </p:nvSpPr>
        <p:spPr>
          <a:xfrm>
            <a:off x="3689875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2" name="Google Shape;792;p63"/>
          <p:cNvSpPr/>
          <p:nvPr/>
        </p:nvSpPr>
        <p:spPr>
          <a:xfrm>
            <a:off x="4192375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3" name="Google Shape;793;p63"/>
          <p:cNvSpPr/>
          <p:nvPr/>
        </p:nvSpPr>
        <p:spPr>
          <a:xfrm>
            <a:off x="5193171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4" name="Google Shape;794;p63"/>
          <p:cNvSpPr/>
          <p:nvPr/>
        </p:nvSpPr>
        <p:spPr>
          <a:xfrm>
            <a:off x="5695671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5" name="Google Shape;795;p63"/>
          <p:cNvSpPr/>
          <p:nvPr/>
        </p:nvSpPr>
        <p:spPr>
          <a:xfrm>
            <a:off x="6198171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796" name="Google Shape;796;p63"/>
          <p:cNvSpPr/>
          <p:nvPr/>
        </p:nvSpPr>
        <p:spPr>
          <a:xfrm>
            <a:off x="4697816" y="37612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797" name="Google Shape;797;p63"/>
          <p:cNvSpPr/>
          <p:nvPr/>
        </p:nvSpPr>
        <p:spPr>
          <a:xfrm>
            <a:off x="2759713" y="22765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798" name="Google Shape;798;p63"/>
          <p:cNvSpPr txBox="1"/>
          <p:nvPr/>
        </p:nvSpPr>
        <p:spPr>
          <a:xfrm>
            <a:off x="2730450" y="19621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799" name="Google Shape;799;p63"/>
          <p:cNvCxnSpPr>
            <a:stCxn id="784" idx="3"/>
          </p:cNvCxnSpPr>
          <p:nvPr/>
        </p:nvCxnSpPr>
        <p:spPr>
          <a:xfrm rot="10800000">
            <a:off x="3899075" y="24458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0" name="Google Shape;800;p63"/>
          <p:cNvCxnSpPr>
            <a:stCxn id="784" idx="3"/>
            <a:endCxn id="788" idx="0"/>
          </p:cNvCxnSpPr>
          <p:nvPr/>
        </p:nvCxnSpPr>
        <p:spPr>
          <a:xfrm flipH="1">
            <a:off x="2433575" y="2454888"/>
            <a:ext cx="1677000" cy="1304100"/>
          </a:xfrm>
          <a:prstGeom prst="curvedConnector4">
            <a:avLst>
              <a:gd fmla="val -14199" name="adj1"/>
              <a:gd fmla="val 57179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1" name="Google Shape;801;p63"/>
          <p:cNvSpPr txBox="1"/>
          <p:nvPr/>
        </p:nvSpPr>
        <p:spPr>
          <a:xfrm>
            <a:off x="782355" y="40512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4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 Theory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07" name="Google Shape;807;p6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Array Theory</a:t>
            </a:r>
            <a:endParaRPr/>
          </a:p>
        </p:txBody>
      </p:sp>
      <p:sp>
        <p:nvSpPr>
          <p:cNvPr id="808" name="Google Shape;808;p6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6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Mighty AList</a:t>
            </a:r>
            <a:endParaRPr/>
          </a:p>
        </p:txBody>
      </p:sp>
      <p:sp>
        <p:nvSpPr>
          <p:cNvPr id="814" name="Google Shape;814;p6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Key Idea: Use some subset of the entries of an array.</a:t>
            </a:r>
            <a:endParaRPr/>
          </a:p>
        </p:txBody>
      </p:sp>
      <p:sp>
        <p:nvSpPr>
          <p:cNvPr id="815" name="Google Shape;815;p65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6" name="Google Shape;816;p65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7" name="Google Shape;817;p65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8" name="Google Shape;818;p65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9" name="Google Shape;819;p65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20" name="Google Shape;820;p65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821" name="Google Shape;821;p65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22" name="Google Shape;822;p65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23" name="Google Shape;823;p65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24" name="Google Shape;824;p65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825" name="Google Shape;825;p65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826" name="Google Shape;826;p65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65"/>
          <p:cNvSpPr/>
          <p:nvPr/>
        </p:nvSpPr>
        <p:spPr>
          <a:xfrm>
            <a:off x="6748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28" name="Google Shape;828;p65"/>
          <p:cNvSpPr/>
          <p:nvPr/>
        </p:nvSpPr>
        <p:spPr>
          <a:xfrm>
            <a:off x="11773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829" name="Google Shape;829;p65"/>
          <p:cNvSpPr/>
          <p:nvPr/>
        </p:nvSpPr>
        <p:spPr>
          <a:xfrm>
            <a:off x="16798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830" name="Google Shape;830;p65"/>
          <p:cNvSpPr/>
          <p:nvPr/>
        </p:nvSpPr>
        <p:spPr>
          <a:xfrm>
            <a:off x="21823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31" name="Google Shape;831;p65"/>
          <p:cNvSpPr/>
          <p:nvPr/>
        </p:nvSpPr>
        <p:spPr>
          <a:xfrm>
            <a:off x="2684875" y="3456479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832" name="Google Shape;832;p65"/>
          <p:cNvSpPr/>
          <p:nvPr/>
        </p:nvSpPr>
        <p:spPr>
          <a:xfrm>
            <a:off x="3187375" y="3456479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833" name="Google Shape;833;p65"/>
          <p:cNvSpPr/>
          <p:nvPr/>
        </p:nvSpPr>
        <p:spPr>
          <a:xfrm>
            <a:off x="36898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834" name="Google Shape;834;p65"/>
          <p:cNvSpPr/>
          <p:nvPr/>
        </p:nvSpPr>
        <p:spPr>
          <a:xfrm>
            <a:off x="41923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835" name="Google Shape;835;p65"/>
          <p:cNvSpPr/>
          <p:nvPr/>
        </p:nvSpPr>
        <p:spPr>
          <a:xfrm>
            <a:off x="51931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36" name="Google Shape;836;p65"/>
          <p:cNvSpPr/>
          <p:nvPr/>
        </p:nvSpPr>
        <p:spPr>
          <a:xfrm>
            <a:off x="56956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12</a:t>
            </a:r>
            <a:endParaRPr sz="1800"/>
          </a:p>
        </p:txBody>
      </p:sp>
      <p:sp>
        <p:nvSpPr>
          <p:cNvPr id="837" name="Google Shape;837;p65"/>
          <p:cNvSpPr/>
          <p:nvPr/>
        </p:nvSpPr>
        <p:spPr>
          <a:xfrm>
            <a:off x="61981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</a:t>
            </a:r>
            <a:endParaRPr sz="1800"/>
          </a:p>
        </p:txBody>
      </p:sp>
      <p:sp>
        <p:nvSpPr>
          <p:cNvPr id="838" name="Google Shape;838;p65"/>
          <p:cNvSpPr/>
          <p:nvPr/>
        </p:nvSpPr>
        <p:spPr>
          <a:xfrm>
            <a:off x="4697816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839" name="Google Shape;839;p65"/>
          <p:cNvSpPr/>
          <p:nvPr/>
        </p:nvSpPr>
        <p:spPr>
          <a:xfrm>
            <a:off x="6488538" y="1640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</a:t>
            </a:r>
            <a:endParaRPr sz="1800"/>
          </a:p>
        </p:txBody>
      </p:sp>
      <p:sp>
        <p:nvSpPr>
          <p:cNvPr id="840" name="Google Shape;840;p65"/>
          <p:cNvSpPr txBox="1"/>
          <p:nvPr/>
        </p:nvSpPr>
        <p:spPr>
          <a:xfrm>
            <a:off x="6459275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841" name="Google Shape;841;p65"/>
          <p:cNvCxnSpPr>
            <a:stCxn id="826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2" name="Google Shape;842;p65"/>
          <p:cNvCxnSpPr>
            <a:stCxn id="826" idx="3"/>
            <a:endCxn id="830" idx="0"/>
          </p:cNvCxnSpPr>
          <p:nvPr/>
        </p:nvCxnSpPr>
        <p:spPr>
          <a:xfrm flipH="1">
            <a:off x="2433700" y="1818788"/>
            <a:ext cx="5405700" cy="1635300"/>
          </a:xfrm>
          <a:prstGeom prst="curvedConnector4">
            <a:avLst>
              <a:gd fmla="val -440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3" name="Google Shape;843;p65"/>
          <p:cNvSpPr txBox="1"/>
          <p:nvPr/>
        </p:nvSpPr>
        <p:spPr>
          <a:xfrm>
            <a:off x="7823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6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Mighty (?) AList</a:t>
            </a:r>
            <a:endParaRPr/>
          </a:p>
        </p:txBody>
      </p:sp>
      <p:sp>
        <p:nvSpPr>
          <p:cNvPr id="849" name="Google Shape;849;p6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Key Idea: Use some subset of the entries of an array.</a:t>
            </a:r>
            <a:endParaRPr/>
          </a:p>
        </p:txBody>
      </p:sp>
      <p:sp>
        <p:nvSpPr>
          <p:cNvPr id="850" name="Google Shape;850;p66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1" name="Google Shape;851;p66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66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3" name="Google Shape;853;p66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4" name="Google Shape;854;p66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5" name="Google Shape;855;p66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856" name="Google Shape;856;p66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57" name="Google Shape;857;p66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58" name="Google Shape;858;p66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59" name="Google Shape;859;p66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860" name="Google Shape;860;p66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861" name="Google Shape;861;p66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66"/>
          <p:cNvSpPr/>
          <p:nvPr/>
        </p:nvSpPr>
        <p:spPr>
          <a:xfrm>
            <a:off x="6748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63" name="Google Shape;863;p66"/>
          <p:cNvSpPr/>
          <p:nvPr/>
        </p:nvSpPr>
        <p:spPr>
          <a:xfrm>
            <a:off x="11773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864" name="Google Shape;864;p66"/>
          <p:cNvSpPr/>
          <p:nvPr/>
        </p:nvSpPr>
        <p:spPr>
          <a:xfrm>
            <a:off x="16798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865" name="Google Shape;865;p66"/>
          <p:cNvSpPr/>
          <p:nvPr/>
        </p:nvSpPr>
        <p:spPr>
          <a:xfrm>
            <a:off x="21823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66" name="Google Shape;866;p66"/>
          <p:cNvSpPr/>
          <p:nvPr/>
        </p:nvSpPr>
        <p:spPr>
          <a:xfrm>
            <a:off x="26848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867" name="Google Shape;867;p66"/>
          <p:cNvSpPr/>
          <p:nvPr/>
        </p:nvSpPr>
        <p:spPr>
          <a:xfrm>
            <a:off x="31873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868" name="Google Shape;868;p66"/>
          <p:cNvSpPr/>
          <p:nvPr/>
        </p:nvSpPr>
        <p:spPr>
          <a:xfrm>
            <a:off x="36898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69" name="Google Shape;869;p66"/>
          <p:cNvSpPr/>
          <p:nvPr/>
        </p:nvSpPr>
        <p:spPr>
          <a:xfrm>
            <a:off x="41923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70" name="Google Shape;870;p66"/>
          <p:cNvSpPr/>
          <p:nvPr/>
        </p:nvSpPr>
        <p:spPr>
          <a:xfrm>
            <a:off x="51931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871" name="Google Shape;871;p66"/>
          <p:cNvSpPr/>
          <p:nvPr/>
        </p:nvSpPr>
        <p:spPr>
          <a:xfrm>
            <a:off x="56956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72" name="Google Shape;872;p66"/>
          <p:cNvSpPr/>
          <p:nvPr/>
        </p:nvSpPr>
        <p:spPr>
          <a:xfrm>
            <a:off x="61981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873" name="Google Shape;873;p66"/>
          <p:cNvSpPr/>
          <p:nvPr/>
        </p:nvSpPr>
        <p:spPr>
          <a:xfrm>
            <a:off x="46978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874" name="Google Shape;874;p66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875" name="Google Shape;875;p66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876" name="Google Shape;876;p66"/>
          <p:cNvCxnSpPr>
            <a:stCxn id="861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66"/>
          <p:cNvCxnSpPr>
            <a:stCxn id="861" idx="3"/>
            <a:endCxn id="865" idx="0"/>
          </p:cNvCxnSpPr>
          <p:nvPr/>
        </p:nvCxnSpPr>
        <p:spPr>
          <a:xfrm flipH="1">
            <a:off x="2433700" y="1818788"/>
            <a:ext cx="5405700" cy="1635300"/>
          </a:xfrm>
          <a:prstGeom prst="curvedConnector4">
            <a:avLst>
              <a:gd fmla="val -440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8" name="Google Shape;878;p66"/>
          <p:cNvSpPr txBox="1"/>
          <p:nvPr/>
        </p:nvSpPr>
        <p:spPr>
          <a:xfrm>
            <a:off x="7823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79" name="Google Shape;879;p66"/>
          <p:cNvSpPr txBox="1"/>
          <p:nvPr>
            <p:ph idx="1" type="body"/>
          </p:nvPr>
        </p:nvSpPr>
        <p:spPr>
          <a:xfrm>
            <a:off x="243000" y="4272025"/>
            <a:ext cx="85791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happens if we insert into the AList above? What should we do about it?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6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885" name="Google Shape;885;p6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addLast(11), just make a new array:</a:t>
            </a:r>
            <a:endParaRPr/>
          </a:p>
        </p:txBody>
      </p:sp>
      <p:sp>
        <p:nvSpPr>
          <p:cNvPr id="886" name="Google Shape;886;p67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7" name="Google Shape;887;p67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67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9" name="Google Shape;889;p67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0" name="Google Shape;890;p67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91" name="Google Shape;891;p67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892" name="Google Shape;892;p67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93" name="Google Shape;893;p67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94" name="Google Shape;894;p67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895" name="Google Shape;895;p67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896" name="Google Shape;896;p67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897" name="Google Shape;897;p67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67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899" name="Google Shape;899;p67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900" name="Google Shape;900;p67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901" name="Google Shape;901;p67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02" name="Google Shape;902;p67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903" name="Google Shape;903;p67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04" name="Google Shape;904;p67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05" name="Google Shape;905;p67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06" name="Google Shape;906;p67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07" name="Google Shape;907;p67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08" name="Google Shape;908;p67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09" name="Google Shape;909;p67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910" name="Google Shape;910;p67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911" name="Google Shape;911;p67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912" name="Google Shape;912;p67"/>
          <p:cNvCxnSpPr>
            <a:stCxn id="897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3" name="Google Shape;913;p67"/>
          <p:cNvCxnSpPr>
            <a:stCxn id="897" idx="3"/>
            <a:endCxn id="901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4" name="Google Shape;914;p67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15" name="Google Shape;915;p67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916" name="Google Shape;916;p67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6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922" name="Google Shape;922;p6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23" name="Google Shape;923;p68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4" name="Google Shape;924;p68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5" name="Google Shape;925;p68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6" name="Google Shape;926;p68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7" name="Google Shape;927;p68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28" name="Google Shape;928;p68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929" name="Google Shape;929;p68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30" name="Google Shape;930;p68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31" name="Google Shape;931;p68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32" name="Google Shape;932;p68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933" name="Google Shape;933;p68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934" name="Google Shape;934;p68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68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36" name="Google Shape;936;p68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937" name="Google Shape;937;p68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938" name="Google Shape;938;p68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39" name="Google Shape;939;p68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940" name="Google Shape;940;p68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41" name="Google Shape;941;p68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42" name="Google Shape;942;p68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43" name="Google Shape;943;p68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44" name="Google Shape;944;p68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45" name="Google Shape;945;p68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46" name="Google Shape;946;p68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947" name="Google Shape;947;p68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948" name="Google Shape;948;p68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949" name="Google Shape;949;p68"/>
          <p:cNvCxnSpPr>
            <a:stCxn id="934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0" name="Google Shape;950;p68"/>
          <p:cNvCxnSpPr>
            <a:stCxn id="934" idx="3"/>
            <a:endCxn id="938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1" name="Google Shape;951;p68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952" name="Google Shape;952;p68"/>
          <p:cNvGrpSpPr/>
          <p:nvPr/>
        </p:nvGrpSpPr>
        <p:grpSpPr>
          <a:xfrm>
            <a:off x="184950" y="3739384"/>
            <a:ext cx="8017900" cy="1033291"/>
            <a:chOff x="184950" y="3739384"/>
            <a:chExt cx="8017900" cy="1033291"/>
          </a:xfrm>
        </p:grpSpPr>
        <p:grpSp>
          <p:nvGrpSpPr>
            <p:cNvPr id="953" name="Google Shape;953;p68"/>
            <p:cNvGrpSpPr/>
            <p:nvPr/>
          </p:nvGrpSpPr>
          <p:grpSpPr>
            <a:xfrm>
              <a:off x="1360675" y="4259538"/>
              <a:ext cx="6842175" cy="513138"/>
              <a:chOff x="1360675" y="4259538"/>
              <a:chExt cx="6842175" cy="513138"/>
            </a:xfrm>
          </p:grpSpPr>
          <p:sp>
            <p:nvSpPr>
              <p:cNvPr id="954" name="Google Shape;954;p68"/>
              <p:cNvSpPr/>
              <p:nvPr/>
            </p:nvSpPr>
            <p:spPr>
              <a:xfrm>
                <a:off x="13606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5" name="Google Shape;955;p68"/>
              <p:cNvSpPr/>
              <p:nvPr/>
            </p:nvSpPr>
            <p:spPr>
              <a:xfrm>
                <a:off x="18631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6" name="Google Shape;956;p68"/>
              <p:cNvSpPr/>
              <p:nvPr/>
            </p:nvSpPr>
            <p:spPr>
              <a:xfrm>
                <a:off x="23656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7" name="Google Shape;957;p68"/>
              <p:cNvSpPr/>
              <p:nvPr/>
            </p:nvSpPr>
            <p:spPr>
              <a:xfrm>
                <a:off x="2868175" y="4259538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8" name="Google Shape;958;p68"/>
              <p:cNvSpPr/>
              <p:nvPr/>
            </p:nvSpPr>
            <p:spPr>
              <a:xfrm>
                <a:off x="33706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59" name="Google Shape;959;p68"/>
              <p:cNvSpPr/>
              <p:nvPr/>
            </p:nvSpPr>
            <p:spPr>
              <a:xfrm>
                <a:off x="38731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0" name="Google Shape;960;p68"/>
              <p:cNvSpPr/>
              <p:nvPr/>
            </p:nvSpPr>
            <p:spPr>
              <a:xfrm>
                <a:off x="43756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1" name="Google Shape;961;p68"/>
              <p:cNvSpPr/>
              <p:nvPr/>
            </p:nvSpPr>
            <p:spPr>
              <a:xfrm>
                <a:off x="4878175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2" name="Google Shape;962;p68"/>
              <p:cNvSpPr/>
              <p:nvPr/>
            </p:nvSpPr>
            <p:spPr>
              <a:xfrm>
                <a:off x="5878971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3" name="Google Shape;963;p68"/>
              <p:cNvSpPr/>
              <p:nvPr/>
            </p:nvSpPr>
            <p:spPr>
              <a:xfrm>
                <a:off x="6381471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4" name="Google Shape;964;p68"/>
              <p:cNvSpPr/>
              <p:nvPr/>
            </p:nvSpPr>
            <p:spPr>
              <a:xfrm>
                <a:off x="6883970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  <p:sp>
            <p:nvSpPr>
              <p:cNvPr id="965" name="Google Shape;965;p68"/>
              <p:cNvSpPr/>
              <p:nvPr/>
            </p:nvSpPr>
            <p:spPr>
              <a:xfrm>
                <a:off x="5383616" y="4261929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...</a:t>
                </a:r>
                <a:endParaRPr sz="1800"/>
              </a:p>
            </p:txBody>
          </p:sp>
          <p:sp>
            <p:nvSpPr>
              <p:cNvPr id="966" name="Google Shape;966;p68"/>
              <p:cNvSpPr txBox="1"/>
              <p:nvPr/>
            </p:nvSpPr>
            <p:spPr>
              <a:xfrm>
                <a:off x="1468150" y="4551875"/>
                <a:ext cx="6734700" cy="22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Consolas"/>
                    <a:ea typeface="Consolas"/>
                    <a:cs typeface="Consolas"/>
                    <a:sym typeface="Consolas"/>
                  </a:rPr>
                  <a:t>0    1    2    3    4    5    6    7         97   98   99   100 </a:t>
                </a:r>
                <a:endParaRPr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967" name="Google Shape;967;p68"/>
              <p:cNvSpPr/>
              <p:nvPr/>
            </p:nvSpPr>
            <p:spPr>
              <a:xfrm>
                <a:off x="7379320" y="4259554"/>
                <a:ext cx="502500" cy="374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/>
                  <a:t>0</a:t>
                </a:r>
                <a:endParaRPr sz="1800"/>
              </a:p>
            </p:txBody>
          </p:sp>
        </p:grpSp>
        <p:sp>
          <p:nvSpPr>
            <p:cNvPr id="968" name="Google Shape;968;p68"/>
            <p:cNvSpPr/>
            <p:nvPr/>
          </p:nvSpPr>
          <p:spPr>
            <a:xfrm>
              <a:off x="184950" y="4068025"/>
              <a:ext cx="502500" cy="2208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9" name="Google Shape;969;p68"/>
            <p:cNvCxnSpPr>
              <a:stCxn id="968" idx="3"/>
              <a:endCxn id="954" idx="1"/>
            </p:cNvCxnSpPr>
            <p:nvPr/>
          </p:nvCxnSpPr>
          <p:spPr>
            <a:xfrm>
              <a:off x="687450" y="4178425"/>
              <a:ext cx="673200" cy="268500"/>
            </a:xfrm>
            <a:prstGeom prst="curvedConnector3">
              <a:avLst>
                <a:gd fmla="val 50002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970" name="Google Shape;970;p68"/>
            <p:cNvSpPr txBox="1"/>
            <p:nvPr/>
          </p:nvSpPr>
          <p:spPr>
            <a:xfrm>
              <a:off x="235401" y="3739384"/>
              <a:ext cx="673200" cy="26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a</a:t>
              </a:r>
              <a:endParaRPr/>
            </a:p>
          </p:txBody>
        </p:sp>
      </p:grpSp>
      <p:sp>
        <p:nvSpPr>
          <p:cNvPr id="971" name="Google Shape;971;p68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972" name="Google Shape;972;p68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6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978" name="Google Shape;978;p69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9" name="Google Shape;979;p69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0" name="Google Shape;980;p69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1" name="Google Shape;981;p69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2" name="Google Shape;982;p69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83" name="Google Shape;983;p69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984" name="Google Shape;984;p69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85" name="Google Shape;985;p69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86" name="Google Shape;986;p69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987" name="Google Shape;987;p69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988" name="Google Shape;988;p69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989" name="Google Shape;989;p69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69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91" name="Google Shape;991;p69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992" name="Google Shape;992;p69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993" name="Google Shape;993;p69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94" name="Google Shape;994;p69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995" name="Google Shape;995;p69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96" name="Google Shape;996;p69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997" name="Google Shape;997;p69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998" name="Google Shape;998;p69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999" name="Google Shape;999;p69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00" name="Google Shape;1000;p69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01" name="Google Shape;1001;p69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1002" name="Google Shape;1002;p69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1003" name="Google Shape;1003;p69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004" name="Google Shape;1004;p69"/>
          <p:cNvCxnSpPr>
            <a:stCxn id="989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5" name="Google Shape;1005;p69"/>
          <p:cNvCxnSpPr>
            <a:stCxn id="989" idx="3"/>
            <a:endCxn id="993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6" name="Google Shape;1006;p69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007" name="Google Shape;1007;p69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008" name="Google Shape;1008;p69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09" name="Google Shape;1009;p69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010" name="Google Shape;1010;p69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011" name="Google Shape;1011;p69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12" name="Google Shape;1012;p69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013" name="Google Shape;1013;p69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14" name="Google Shape;1014;p69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15" name="Google Shape;1015;p69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16" name="Google Shape;1016;p69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17" name="Google Shape;1017;p69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18" name="Google Shape;1018;p69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19" name="Google Shape;1019;p69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020" name="Google Shape;1020;p69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21" name="Google Shape;1021;p69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</p:grpSp>
      <p:sp>
        <p:nvSpPr>
          <p:cNvPr id="1022" name="Google Shape;1022;p69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69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024" name="Google Shape;1024;p69"/>
          <p:cNvCxnSpPr>
            <a:stCxn id="1022" idx="3"/>
            <a:endCxn id="1025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6" name="Google Shape;1026;p69"/>
          <p:cNvSpPr txBox="1"/>
          <p:nvPr>
            <p:ph idx="1" type="body"/>
          </p:nvPr>
        </p:nvSpPr>
        <p:spPr>
          <a:xfrm>
            <a:off x="107050" y="402200"/>
            <a:ext cx="8520600" cy="27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27" name="Google Shape;1027;p69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028" name="Google Shape;1028;p69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7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1034" name="Google Shape;1034;p70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5" name="Google Shape;1035;p70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6" name="Google Shape;1036;p70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7" name="Google Shape;1037;p70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8" name="Google Shape;1038;p70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39" name="Google Shape;1039;p70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1040" name="Google Shape;1040;p70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41" name="Google Shape;1041;p70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42" name="Google Shape;1042;p70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43" name="Google Shape;1043;p70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044" name="Google Shape;1044;p70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045" name="Google Shape;1045;p70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70"/>
          <p:cNvSpPr/>
          <p:nvPr/>
        </p:nvSpPr>
        <p:spPr>
          <a:xfrm>
            <a:off x="1360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47" name="Google Shape;1047;p70"/>
          <p:cNvSpPr/>
          <p:nvPr/>
        </p:nvSpPr>
        <p:spPr>
          <a:xfrm>
            <a:off x="1863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048" name="Google Shape;1048;p70"/>
          <p:cNvSpPr/>
          <p:nvPr/>
        </p:nvSpPr>
        <p:spPr>
          <a:xfrm>
            <a:off x="23656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1049" name="Google Shape;1049;p70"/>
          <p:cNvSpPr/>
          <p:nvPr/>
        </p:nvSpPr>
        <p:spPr>
          <a:xfrm>
            <a:off x="2868175" y="3454088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50" name="Google Shape;1050;p70"/>
          <p:cNvSpPr/>
          <p:nvPr/>
        </p:nvSpPr>
        <p:spPr>
          <a:xfrm>
            <a:off x="3370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22</a:t>
            </a:r>
            <a:endParaRPr sz="1800"/>
          </a:p>
        </p:txBody>
      </p:sp>
      <p:sp>
        <p:nvSpPr>
          <p:cNvPr id="1051" name="Google Shape;1051;p70"/>
          <p:cNvSpPr/>
          <p:nvPr/>
        </p:nvSpPr>
        <p:spPr>
          <a:xfrm>
            <a:off x="3873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1052" name="Google Shape;1052;p70"/>
          <p:cNvSpPr/>
          <p:nvPr/>
        </p:nvSpPr>
        <p:spPr>
          <a:xfrm>
            <a:off x="43756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53" name="Google Shape;1053;p70"/>
          <p:cNvSpPr/>
          <p:nvPr/>
        </p:nvSpPr>
        <p:spPr>
          <a:xfrm>
            <a:off x="4878175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54" name="Google Shape;1054;p70"/>
          <p:cNvSpPr/>
          <p:nvPr/>
        </p:nvSpPr>
        <p:spPr>
          <a:xfrm>
            <a:off x="58789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-1</a:t>
            </a:r>
            <a:endParaRPr sz="1800"/>
          </a:p>
        </p:txBody>
      </p:sp>
      <p:sp>
        <p:nvSpPr>
          <p:cNvPr id="1055" name="Google Shape;1055;p70"/>
          <p:cNvSpPr/>
          <p:nvPr/>
        </p:nvSpPr>
        <p:spPr>
          <a:xfrm>
            <a:off x="6381471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056" name="Google Shape;1056;p70"/>
          <p:cNvSpPr/>
          <p:nvPr/>
        </p:nvSpPr>
        <p:spPr>
          <a:xfrm>
            <a:off x="6883970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057" name="Google Shape;1057;p70"/>
          <p:cNvSpPr/>
          <p:nvPr/>
        </p:nvSpPr>
        <p:spPr>
          <a:xfrm>
            <a:off x="5383616" y="3456479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1058" name="Google Shape;1058;p70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100</a:t>
            </a:r>
            <a:endParaRPr sz="1800"/>
          </a:p>
        </p:txBody>
      </p:sp>
      <p:sp>
        <p:nvSpPr>
          <p:cNvPr id="1059" name="Google Shape;1059;p70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060" name="Google Shape;1060;p70"/>
          <p:cNvCxnSpPr>
            <a:stCxn id="1045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1" name="Google Shape;1061;p70"/>
          <p:cNvCxnSpPr>
            <a:stCxn id="1045" idx="3"/>
            <a:endCxn id="1049" idx="0"/>
          </p:cNvCxnSpPr>
          <p:nvPr/>
        </p:nvCxnSpPr>
        <p:spPr>
          <a:xfrm flipH="1">
            <a:off x="3119500" y="1818788"/>
            <a:ext cx="4719900" cy="1635300"/>
          </a:xfrm>
          <a:prstGeom prst="curvedConnector4">
            <a:avLst>
              <a:gd fmla="val -5045" name="adj1"/>
              <a:gd fmla="val 55728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2" name="Google Shape;1062;p70"/>
          <p:cNvSpPr txBox="1"/>
          <p:nvPr/>
        </p:nvSpPr>
        <p:spPr>
          <a:xfrm>
            <a:off x="1468155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063" name="Google Shape;1063;p70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064" name="Google Shape;1064;p70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65" name="Google Shape;1065;p70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066" name="Google Shape;1066;p70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067" name="Google Shape;1067;p70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68" name="Google Shape;1068;p70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069" name="Google Shape;1069;p70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70" name="Google Shape;1070;p70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71" name="Google Shape;1071;p70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72" name="Google Shape;1072;p70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073" name="Google Shape;1073;p70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074" name="Google Shape;1074;p70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075" name="Google Shape;1075;p70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076" name="Google Shape;1076;p70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77" name="Google Shape;1077;p70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078" name="Google Shape;1078;p70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70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080" name="Google Shape;1080;p70"/>
          <p:cNvCxnSpPr>
            <a:stCxn id="1078" idx="3"/>
            <a:endCxn id="1081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2" name="Google Shape;1082;p70"/>
          <p:cNvSpPr txBox="1"/>
          <p:nvPr>
            <p:ph idx="1" type="body"/>
          </p:nvPr>
        </p:nvSpPr>
        <p:spPr>
          <a:xfrm>
            <a:off x="107050" y="402200"/>
            <a:ext cx="8520600" cy="21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a[size] = 11;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83" name="Google Shape;1083;p70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084" name="Google Shape;1084;p70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7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1090" name="Google Shape;1090;p71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1" name="Google Shape;1091;p71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2" name="Google Shape;1092;p71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71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71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5" name="Google Shape;1095;p71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1096" name="Google Shape;1096;p71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97" name="Google Shape;1097;p71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98" name="Google Shape;1098;p71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099" name="Google Shape;1099;p71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100" name="Google Shape;1100;p71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101" name="Google Shape;1101;p71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71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101</a:t>
            </a:r>
            <a:endParaRPr sz="1800"/>
          </a:p>
        </p:txBody>
      </p:sp>
      <p:sp>
        <p:nvSpPr>
          <p:cNvPr id="1103" name="Google Shape;1103;p71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104" name="Google Shape;1104;p71"/>
          <p:cNvCxnSpPr>
            <a:stCxn id="1101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5" name="Google Shape;1105;p71"/>
          <p:cNvCxnSpPr>
            <a:stCxn id="1101" idx="3"/>
            <a:endCxn id="1106" idx="3"/>
          </p:cNvCxnSpPr>
          <p:nvPr/>
        </p:nvCxnSpPr>
        <p:spPr>
          <a:xfrm>
            <a:off x="7839400" y="1818788"/>
            <a:ext cx="42300" cy="2628000"/>
          </a:xfrm>
          <a:prstGeom prst="curvedConnector3">
            <a:avLst>
              <a:gd fmla="val 66322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107" name="Google Shape;1107;p71"/>
          <p:cNvGrpSpPr/>
          <p:nvPr/>
        </p:nvGrpSpPr>
        <p:grpSpPr>
          <a:xfrm>
            <a:off x="1360675" y="3454088"/>
            <a:ext cx="6132980" cy="513138"/>
            <a:chOff x="1360675" y="3454088"/>
            <a:chExt cx="6132980" cy="513138"/>
          </a:xfrm>
        </p:grpSpPr>
        <p:sp>
          <p:nvSpPr>
            <p:cNvPr id="1108" name="Google Shape;1108;p71"/>
            <p:cNvSpPr/>
            <p:nvPr/>
          </p:nvSpPr>
          <p:spPr>
            <a:xfrm>
              <a:off x="1360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09" name="Google Shape;1109;p71"/>
            <p:cNvSpPr/>
            <p:nvPr/>
          </p:nvSpPr>
          <p:spPr>
            <a:xfrm>
              <a:off x="1863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110" name="Google Shape;1110;p71"/>
            <p:cNvSpPr/>
            <p:nvPr/>
          </p:nvSpPr>
          <p:spPr>
            <a:xfrm>
              <a:off x="2365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111" name="Google Shape;1111;p71"/>
            <p:cNvSpPr/>
            <p:nvPr/>
          </p:nvSpPr>
          <p:spPr>
            <a:xfrm>
              <a:off x="2868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12" name="Google Shape;1112;p71"/>
            <p:cNvSpPr/>
            <p:nvPr/>
          </p:nvSpPr>
          <p:spPr>
            <a:xfrm>
              <a:off x="3370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113" name="Google Shape;1113;p71"/>
            <p:cNvSpPr/>
            <p:nvPr/>
          </p:nvSpPr>
          <p:spPr>
            <a:xfrm>
              <a:off x="3873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14" name="Google Shape;1114;p71"/>
            <p:cNvSpPr/>
            <p:nvPr/>
          </p:nvSpPr>
          <p:spPr>
            <a:xfrm>
              <a:off x="4375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15" name="Google Shape;1115;p71"/>
            <p:cNvSpPr/>
            <p:nvPr/>
          </p:nvSpPr>
          <p:spPr>
            <a:xfrm>
              <a:off x="4878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16" name="Google Shape;1116;p71"/>
            <p:cNvSpPr/>
            <p:nvPr/>
          </p:nvSpPr>
          <p:spPr>
            <a:xfrm>
              <a:off x="58789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17" name="Google Shape;1117;p71"/>
            <p:cNvSpPr/>
            <p:nvPr/>
          </p:nvSpPr>
          <p:spPr>
            <a:xfrm>
              <a:off x="63814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18" name="Google Shape;1118;p71"/>
            <p:cNvSpPr/>
            <p:nvPr/>
          </p:nvSpPr>
          <p:spPr>
            <a:xfrm>
              <a:off x="6883970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19" name="Google Shape;1119;p71"/>
            <p:cNvSpPr/>
            <p:nvPr/>
          </p:nvSpPr>
          <p:spPr>
            <a:xfrm>
              <a:off x="5383616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120" name="Google Shape;1120;p71"/>
            <p:cNvSpPr txBox="1"/>
            <p:nvPr/>
          </p:nvSpPr>
          <p:spPr>
            <a:xfrm>
              <a:off x="1468155" y="3746425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121" name="Google Shape;1121;p71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122" name="Google Shape;1122;p71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23" name="Google Shape;1123;p71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124" name="Google Shape;1124;p71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125" name="Google Shape;1125;p71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26" name="Google Shape;1126;p71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127" name="Google Shape;1127;p71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28" name="Google Shape;1128;p71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29" name="Google Shape;1129;p71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30" name="Google Shape;1130;p71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31" name="Google Shape;1131;p71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32" name="Google Shape;1132;p71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33" name="Google Shape;1133;p71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134" name="Google Shape;1134;p71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106" name="Google Shape;1106;p71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135" name="Google Shape;1135;p71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71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137" name="Google Shape;1137;p71"/>
          <p:cNvCxnSpPr>
            <a:stCxn id="1135" idx="3"/>
            <a:endCxn id="1138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9" name="Google Shape;1139;p7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a[size] = 11;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items = a;   size +=1;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40" name="Google Shape;1140;p71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141" name="Google Shape;1141;p71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7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1147" name="Google Shape;1147;p72"/>
          <p:cNvSpPr/>
          <p:nvPr/>
        </p:nvSpPr>
        <p:spPr>
          <a:xfrm>
            <a:off x="4619425" y="1241850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8" name="Google Shape;1148;p72"/>
          <p:cNvCxnSpPr/>
          <p:nvPr/>
        </p:nvCxnSpPr>
        <p:spPr>
          <a:xfrm rot="10800000">
            <a:off x="4171461" y="1387434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9" name="Google Shape;1149;p72"/>
          <p:cNvCxnSpPr/>
          <p:nvPr/>
        </p:nvCxnSpPr>
        <p:spPr>
          <a:xfrm rot="10800000">
            <a:off x="4171461" y="1634682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0" name="Google Shape;1150;p72"/>
          <p:cNvCxnSpPr/>
          <p:nvPr/>
        </p:nvCxnSpPr>
        <p:spPr>
          <a:xfrm rot="10800000">
            <a:off x="4171461" y="2020938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1" name="Google Shape;1151;p72"/>
          <p:cNvCxnSpPr/>
          <p:nvPr/>
        </p:nvCxnSpPr>
        <p:spPr>
          <a:xfrm rot="10800000">
            <a:off x="4171461" y="182781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2" name="Google Shape;1152;p72"/>
          <p:cNvGrpSpPr/>
          <p:nvPr/>
        </p:nvGrpSpPr>
        <p:grpSpPr>
          <a:xfrm>
            <a:off x="4560302" y="1185289"/>
            <a:ext cx="1582372" cy="961571"/>
            <a:chOff x="1114701" y="3234112"/>
            <a:chExt cx="1582372" cy="961571"/>
          </a:xfrm>
        </p:grpSpPr>
        <p:sp>
          <p:nvSpPr>
            <p:cNvPr id="1153" name="Google Shape;1153;p72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154" name="Google Shape;1154;p72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155" name="Google Shape;1155;p72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156" name="Google Shape;1156;p72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157" name="Google Shape;1157;p72"/>
          <p:cNvSpPr txBox="1"/>
          <p:nvPr/>
        </p:nvSpPr>
        <p:spPr>
          <a:xfrm>
            <a:off x="7255446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158" name="Google Shape;1158;p72"/>
          <p:cNvSpPr/>
          <p:nvPr/>
        </p:nvSpPr>
        <p:spPr>
          <a:xfrm>
            <a:off x="7336900" y="163143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72"/>
          <p:cNvSpPr/>
          <p:nvPr/>
        </p:nvSpPr>
        <p:spPr>
          <a:xfrm>
            <a:off x="6422278" y="164045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101</a:t>
            </a:r>
            <a:endParaRPr sz="1800"/>
          </a:p>
        </p:txBody>
      </p:sp>
      <p:sp>
        <p:nvSpPr>
          <p:cNvPr id="1160" name="Google Shape;1160;p72"/>
          <p:cNvSpPr txBox="1"/>
          <p:nvPr/>
        </p:nvSpPr>
        <p:spPr>
          <a:xfrm>
            <a:off x="6425657" y="1326019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161" name="Google Shape;1161;p72"/>
          <p:cNvCxnSpPr>
            <a:stCxn id="1158" idx="3"/>
          </p:cNvCxnSpPr>
          <p:nvPr/>
        </p:nvCxnSpPr>
        <p:spPr>
          <a:xfrm rot="10800000">
            <a:off x="7627900" y="1809788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72"/>
          <p:cNvCxnSpPr>
            <a:stCxn id="1158" idx="3"/>
            <a:endCxn id="1163" idx="3"/>
          </p:cNvCxnSpPr>
          <p:nvPr/>
        </p:nvCxnSpPr>
        <p:spPr>
          <a:xfrm>
            <a:off x="7839400" y="1818788"/>
            <a:ext cx="42300" cy="2628000"/>
          </a:xfrm>
          <a:prstGeom prst="curvedConnector3">
            <a:avLst>
              <a:gd fmla="val 66322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164" name="Google Shape;1164;p72"/>
          <p:cNvGrpSpPr/>
          <p:nvPr/>
        </p:nvGrpSpPr>
        <p:grpSpPr>
          <a:xfrm>
            <a:off x="1360675" y="4259538"/>
            <a:ext cx="6842175" cy="513138"/>
            <a:chOff x="1360675" y="4259538"/>
            <a:chExt cx="6842175" cy="513138"/>
          </a:xfrm>
        </p:grpSpPr>
        <p:sp>
          <p:nvSpPr>
            <p:cNvPr id="1165" name="Google Shape;1165;p72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66" name="Google Shape;1166;p72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167" name="Google Shape;1167;p72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168" name="Google Shape;1168;p72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69" name="Google Shape;1169;p72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170" name="Google Shape;1170;p72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71" name="Google Shape;1171;p72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72" name="Google Shape;1172;p72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73" name="Google Shape;1173;p72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174" name="Google Shape;1174;p72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175" name="Google Shape;1175;p72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176" name="Google Shape;1176;p72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177" name="Google Shape;1177;p72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163" name="Google Shape;1163;p72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178" name="Google Shape;1178;p72"/>
          <p:cNvSpPr/>
          <p:nvPr/>
        </p:nvSpPr>
        <p:spPr>
          <a:xfrm>
            <a:off x="184950" y="4068025"/>
            <a:ext cx="502500" cy="220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72"/>
          <p:cNvSpPr txBox="1"/>
          <p:nvPr/>
        </p:nvSpPr>
        <p:spPr>
          <a:xfrm>
            <a:off x="235401" y="3739384"/>
            <a:ext cx="673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cxnSp>
        <p:nvCxnSpPr>
          <p:cNvPr id="1180" name="Google Shape;1180;p72"/>
          <p:cNvCxnSpPr>
            <a:stCxn id="1178" idx="3"/>
            <a:endCxn id="1181" idx="1"/>
          </p:cNvCxnSpPr>
          <p:nvPr/>
        </p:nvCxnSpPr>
        <p:spPr>
          <a:xfrm>
            <a:off x="687450" y="4178425"/>
            <a:ext cx="673200" cy="26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2" name="Google Shape;1182;p7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the array gets too full, e.g. </a:t>
            </a:r>
            <a:r>
              <a:rPr lang="en"/>
              <a:t>addLast</a:t>
            </a:r>
            <a:r>
              <a:rPr lang="en"/>
              <a:t>(11), just make a new array: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int[] a = new int[size+1];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System.arraycopy(...)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a[size] = 11;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items = a;   size +=1;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83" name="Google Shape;1183;p72"/>
          <p:cNvSpPr/>
          <p:nvPr/>
        </p:nvSpPr>
        <p:spPr>
          <a:xfrm>
            <a:off x="93425" y="968200"/>
            <a:ext cx="143100" cy="5130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BE071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72"/>
          <p:cNvSpPr txBox="1"/>
          <p:nvPr/>
        </p:nvSpPr>
        <p:spPr>
          <a:xfrm>
            <a:off x="184950" y="2321750"/>
            <a:ext cx="26964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  <a:latin typeface="Roboto"/>
                <a:ea typeface="Roboto"/>
                <a:cs typeface="Roboto"/>
                <a:sym typeface="Roboto"/>
              </a:rPr>
              <a:t>We call this process “resizing”</a:t>
            </a:r>
            <a:endParaRPr>
              <a:solidFill>
                <a:srgbClr val="BE071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85" name="Google Shape;1185;p72"/>
          <p:cNvCxnSpPr/>
          <p:nvPr/>
        </p:nvCxnSpPr>
        <p:spPr>
          <a:xfrm rot="10800000">
            <a:off x="184950" y="1631450"/>
            <a:ext cx="134400" cy="6903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6" name="Google Shape;1186;p72"/>
          <p:cNvSpPr txBox="1"/>
          <p:nvPr/>
        </p:nvSpPr>
        <p:spPr>
          <a:xfrm>
            <a:off x="3121200" y="21425"/>
            <a:ext cx="1711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size==items.length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187" name="Google Shape;1187;p72"/>
          <p:cNvCxnSpPr/>
          <p:nvPr/>
        </p:nvCxnSpPr>
        <p:spPr>
          <a:xfrm flipH="1">
            <a:off x="2736150" y="325125"/>
            <a:ext cx="360900" cy="208200"/>
          </a:xfrm>
          <a:prstGeom prst="straightConnector1">
            <a:avLst/>
          </a:prstGeom>
          <a:noFill/>
          <a:ln cap="flat" cmpd="sng" w="9525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Retrieval</a:t>
            </a:r>
            <a:endParaRPr/>
          </a:p>
        </p:txBody>
      </p:sp>
      <p:sp>
        <p:nvSpPr>
          <p:cNvPr id="264" name="Google Shape;264;p2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added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get(int i)</a:t>
            </a:r>
            <a:r>
              <a:rPr lang="en"/>
              <a:t>, which returns the ith item from the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Why would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 be slow for long lists compared to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getLast()</a:t>
            </a:r>
            <a:r>
              <a:rPr lang="en"/>
              <a:t>? For what inputs?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to scan to desired position. Slow for any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/>
              <a:t> not near the sentinel node.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 we fix this?</a:t>
            </a:r>
            <a:endParaRPr/>
          </a:p>
        </p:txBody>
      </p:sp>
      <p:grpSp>
        <p:nvGrpSpPr>
          <p:cNvPr id="265" name="Google Shape;265;p28"/>
          <p:cNvGrpSpPr/>
          <p:nvPr/>
        </p:nvGrpSpPr>
        <p:grpSpPr>
          <a:xfrm>
            <a:off x="1034637" y="4106589"/>
            <a:ext cx="1031828" cy="429277"/>
            <a:chOff x="809625" y="3638550"/>
            <a:chExt cx="1190525" cy="495300"/>
          </a:xfrm>
        </p:grpSpPr>
        <p:sp>
          <p:nvSpPr>
            <p:cNvPr id="266" name="Google Shape;266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28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8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70" name="Google Shape;270;p28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8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8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3" name="Google Shape;273;p28"/>
          <p:cNvCxnSpPr>
            <a:stCxn id="272" idx="3"/>
            <a:endCxn id="267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4" name="Google Shape;274;p28"/>
          <p:cNvCxnSpPr>
            <a:stCxn id="272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28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28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7" name="Google Shape;277;p28"/>
          <p:cNvGrpSpPr/>
          <p:nvPr/>
        </p:nvGrpSpPr>
        <p:grpSpPr>
          <a:xfrm>
            <a:off x="3153133" y="4106589"/>
            <a:ext cx="1031828" cy="429277"/>
            <a:chOff x="809625" y="3638550"/>
            <a:chExt cx="1190525" cy="495300"/>
          </a:xfrm>
        </p:grpSpPr>
        <p:sp>
          <p:nvSpPr>
            <p:cNvPr id="278" name="Google Shape;278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80" name="Google Shape;280;p28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1" name="Google Shape;281;p28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282" name="Google Shape;282;p28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8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28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8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6" name="Google Shape;286;p28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87" name="Google Shape;287;p28"/>
          <p:cNvGrpSpPr/>
          <p:nvPr/>
        </p:nvGrpSpPr>
        <p:grpSpPr>
          <a:xfrm>
            <a:off x="5271633" y="4106602"/>
            <a:ext cx="1031828" cy="429277"/>
            <a:chOff x="809625" y="3638550"/>
            <a:chExt cx="1190525" cy="495300"/>
          </a:xfrm>
        </p:grpSpPr>
        <p:sp>
          <p:nvSpPr>
            <p:cNvPr id="288" name="Google Shape;288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90" name="Google Shape;290;p28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" name="Google Shape;291;p28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2" name="Google Shape;292;p28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28"/>
          <p:cNvCxnSpPr>
            <a:stCxn id="294" idx="2"/>
            <a:endCxn id="267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5" name="Google Shape;295;p28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298" name="Google Shape;298;p28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299" name="Google Shape;299;p28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00" name="Google Shape;300;p28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01" name="Google Shape;301;p28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02" name="Google Shape;302;p28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303" name="Google Shape;303;p28"/>
          <p:cNvGrpSpPr/>
          <p:nvPr/>
        </p:nvGrpSpPr>
        <p:grpSpPr>
          <a:xfrm>
            <a:off x="7402287" y="4112118"/>
            <a:ext cx="1031828" cy="429277"/>
            <a:chOff x="809625" y="3638550"/>
            <a:chExt cx="1190525" cy="495300"/>
          </a:xfrm>
        </p:grpSpPr>
        <p:sp>
          <p:nvSpPr>
            <p:cNvPr id="304" name="Google Shape;304;p28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28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" name="Google Shape;306;p28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28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8" name="Google Shape;308;p28"/>
          <p:cNvCxnSpPr>
            <a:stCxn id="294" idx="3"/>
            <a:endCxn id="285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09" name="Google Shape;309;p28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73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 Implementation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93" name="Google Shape;1193;p73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Array Implementation</a:t>
            </a:r>
            <a:endParaRPr/>
          </a:p>
        </p:txBody>
      </p:sp>
      <p:sp>
        <p:nvSpPr>
          <p:cNvPr id="1194" name="Google Shape;1194;p7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7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200" name="Google Shape;1200;p7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implement the resizing capability.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usual, for those of you watching online, I recommend trying to implement this on your own before watching me do it.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Starter code is provided in the lists4 study guide if you want to try it out on a computer.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7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06" name="Google Shape;1206;p75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07" name="Google Shape;1207;p75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7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13" name="Google Shape;1213;p76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14" name="Google Shape;1214;p76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7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20" name="Google Shape;1220;p77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1" name="Google Shape;1221;p77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7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27" name="Google Shape;1227;p78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8" name="Google Shape;1228;p78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7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34" name="Google Shape;1234;p79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35" name="Google Shape;1235;p79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8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41" name="Google Shape;1241;p80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2" name="Google Shape;1242;p80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3" name="Google Shape;1243;p80"/>
          <p:cNvSpPr txBox="1"/>
          <p:nvPr/>
        </p:nvSpPr>
        <p:spPr>
          <a:xfrm>
            <a:off x="7166625" y="2556375"/>
            <a:ext cx="1901100" cy="23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The resizing functionality is really its own independent operation, separate from addLast.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We could organize our code better by moving this code into its own function.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8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49" name="Google Shape;1249;p81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50" name="Google Shape;1250;p81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8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56" name="Google Shape;1256;p82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57" name="Google Shape;1257;p82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Retrieval</a:t>
            </a:r>
            <a:endParaRPr/>
          </a:p>
        </p:txBody>
      </p:sp>
      <p:sp>
        <p:nvSpPr>
          <p:cNvPr id="315" name="Google Shape;315;p29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added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get(int i)</a:t>
            </a:r>
            <a:r>
              <a:rPr lang="en"/>
              <a:t>, which returns the ith item from the list.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would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 be slow for long lists compared to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getLast()</a:t>
            </a:r>
            <a:r>
              <a:rPr lang="en"/>
              <a:t>? For what inputs?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to scan to desired position. Slow for any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/>
              <a:t> not near the sentinel node.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Will discuss (much later) sophisticated changes that can speed things up.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today: We’ll take a different tack: Using an array instead (no links!).</a:t>
            </a:r>
            <a:endParaRPr/>
          </a:p>
        </p:txBody>
      </p:sp>
      <p:grpSp>
        <p:nvGrpSpPr>
          <p:cNvPr id="316" name="Google Shape;316;p29"/>
          <p:cNvGrpSpPr/>
          <p:nvPr/>
        </p:nvGrpSpPr>
        <p:grpSpPr>
          <a:xfrm>
            <a:off x="1034637" y="4106589"/>
            <a:ext cx="1031828" cy="429277"/>
            <a:chOff x="809625" y="3638550"/>
            <a:chExt cx="1190525" cy="495300"/>
          </a:xfrm>
        </p:grpSpPr>
        <p:sp>
          <p:nvSpPr>
            <p:cNvPr id="317" name="Google Shape;317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9"/>
          <p:cNvSpPr/>
          <p:nvPr/>
        </p:nvSpPr>
        <p:spPr>
          <a:xfrm>
            <a:off x="1162001" y="2962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9"/>
          <p:cNvSpPr txBox="1"/>
          <p:nvPr/>
        </p:nvSpPr>
        <p:spPr>
          <a:xfrm>
            <a:off x="2626410" y="3188782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21" name="Google Shape;321;p29"/>
          <p:cNvSpPr/>
          <p:nvPr/>
        </p:nvSpPr>
        <p:spPr>
          <a:xfrm>
            <a:off x="2512497" y="3204964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9"/>
          <p:cNvSpPr/>
          <p:nvPr/>
        </p:nvSpPr>
        <p:spPr>
          <a:xfrm>
            <a:off x="2517738" y="3199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9"/>
          <p:cNvSpPr/>
          <p:nvPr/>
        </p:nvSpPr>
        <p:spPr>
          <a:xfrm>
            <a:off x="3160588" y="320517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4" name="Google Shape;324;p29"/>
          <p:cNvCxnSpPr>
            <a:stCxn id="323" idx="3"/>
            <a:endCxn id="318" idx="0"/>
          </p:cNvCxnSpPr>
          <p:nvPr/>
        </p:nvCxnSpPr>
        <p:spPr>
          <a:xfrm flipH="1">
            <a:off x="1808488" y="3392525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5" name="Google Shape;325;p29"/>
          <p:cNvCxnSpPr>
            <a:stCxn id="323" idx="3"/>
          </p:cNvCxnSpPr>
          <p:nvPr/>
        </p:nvCxnSpPr>
        <p:spPr>
          <a:xfrm rot="10800000">
            <a:off x="3373888" y="3388025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29"/>
          <p:cNvCxnSpPr/>
          <p:nvPr/>
        </p:nvCxnSpPr>
        <p:spPr>
          <a:xfrm rot="10800000">
            <a:off x="714036" y="3107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29"/>
          <p:cNvCxnSpPr/>
          <p:nvPr/>
        </p:nvCxnSpPr>
        <p:spPr>
          <a:xfrm rot="10800000">
            <a:off x="714036" y="3355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28" name="Google Shape;328;p29"/>
          <p:cNvGrpSpPr/>
          <p:nvPr/>
        </p:nvGrpSpPr>
        <p:grpSpPr>
          <a:xfrm>
            <a:off x="3153133" y="4106589"/>
            <a:ext cx="1031828" cy="429277"/>
            <a:chOff x="809625" y="3638550"/>
            <a:chExt cx="1190525" cy="495300"/>
          </a:xfrm>
        </p:grpSpPr>
        <p:sp>
          <p:nvSpPr>
            <p:cNvPr id="329" name="Google Shape;329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31" name="Google Shape;331;p29"/>
          <p:cNvCxnSpPr/>
          <p:nvPr/>
        </p:nvCxnSpPr>
        <p:spPr>
          <a:xfrm>
            <a:off x="1799650" y="4415825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2" name="Google Shape;332;p29"/>
          <p:cNvSpPr txBox="1"/>
          <p:nvPr/>
        </p:nvSpPr>
        <p:spPr>
          <a:xfrm>
            <a:off x="2512116" y="2899756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333" name="Google Shape;333;p29"/>
          <p:cNvCxnSpPr/>
          <p:nvPr/>
        </p:nvCxnSpPr>
        <p:spPr>
          <a:xfrm rot="10800000">
            <a:off x="714036" y="3741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29"/>
          <p:cNvCxnSpPr/>
          <p:nvPr/>
        </p:nvCxnSpPr>
        <p:spPr>
          <a:xfrm rot="10800000">
            <a:off x="714036" y="3548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29"/>
          <p:cNvSpPr/>
          <p:nvPr/>
        </p:nvSpPr>
        <p:spPr>
          <a:xfrm>
            <a:off x="2679351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9"/>
          <p:cNvSpPr/>
          <p:nvPr/>
        </p:nvSpPr>
        <p:spPr>
          <a:xfrm>
            <a:off x="518626" y="410656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7" name="Google Shape;337;p29"/>
          <p:cNvCxnSpPr/>
          <p:nvPr/>
        </p:nvCxnSpPr>
        <p:spPr>
          <a:xfrm rot="10800000">
            <a:off x="2066350" y="4191150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38" name="Google Shape;338;p29"/>
          <p:cNvGrpSpPr/>
          <p:nvPr/>
        </p:nvGrpSpPr>
        <p:grpSpPr>
          <a:xfrm>
            <a:off x="5271633" y="4106602"/>
            <a:ext cx="1031828" cy="429277"/>
            <a:chOff x="809625" y="3638550"/>
            <a:chExt cx="1190525" cy="495300"/>
          </a:xfrm>
        </p:grpSpPr>
        <p:sp>
          <p:nvSpPr>
            <p:cNvPr id="339" name="Google Shape;339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41" name="Google Shape;341;p29"/>
          <p:cNvCxnSpPr/>
          <p:nvPr/>
        </p:nvCxnSpPr>
        <p:spPr>
          <a:xfrm>
            <a:off x="4011475" y="4415825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2" name="Google Shape;342;p29"/>
          <p:cNvSpPr/>
          <p:nvPr/>
        </p:nvSpPr>
        <p:spPr>
          <a:xfrm>
            <a:off x="4797851" y="4106577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3" name="Google Shape;343;p29"/>
          <p:cNvCxnSpPr/>
          <p:nvPr/>
        </p:nvCxnSpPr>
        <p:spPr>
          <a:xfrm rot="10800000">
            <a:off x="4184925" y="4191150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4" name="Google Shape;344;p29"/>
          <p:cNvCxnSpPr>
            <a:stCxn id="345" idx="2"/>
            <a:endCxn id="318" idx="2"/>
          </p:cNvCxnSpPr>
          <p:nvPr/>
        </p:nvCxnSpPr>
        <p:spPr>
          <a:xfrm flipH="1" rot="5400000">
            <a:off x="4989585" y="1354794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" name="Google Shape;346;p29"/>
          <p:cNvSpPr txBox="1"/>
          <p:nvPr/>
        </p:nvSpPr>
        <p:spPr>
          <a:xfrm>
            <a:off x="3636348" y="4440109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47" name="Google Shape;347;p29"/>
          <p:cNvSpPr txBox="1"/>
          <p:nvPr/>
        </p:nvSpPr>
        <p:spPr>
          <a:xfrm>
            <a:off x="3155561" y="4437913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48" name="Google Shape;348;p29"/>
          <p:cNvSpPr txBox="1"/>
          <p:nvPr/>
        </p:nvSpPr>
        <p:spPr>
          <a:xfrm>
            <a:off x="2607044" y="4436104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349" name="Google Shape;349;p29"/>
          <p:cNvGrpSpPr/>
          <p:nvPr/>
        </p:nvGrpSpPr>
        <p:grpSpPr>
          <a:xfrm>
            <a:off x="1102876" y="2905664"/>
            <a:ext cx="1582372" cy="961571"/>
            <a:chOff x="1114701" y="3234112"/>
            <a:chExt cx="1582372" cy="961571"/>
          </a:xfrm>
        </p:grpSpPr>
        <p:sp>
          <p:nvSpPr>
            <p:cNvPr id="350" name="Google Shape;350;p29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51" name="Google Shape;351;p29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52" name="Google Shape;352;p29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53" name="Google Shape;353;p29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354" name="Google Shape;354;p29"/>
          <p:cNvGrpSpPr/>
          <p:nvPr/>
        </p:nvGrpSpPr>
        <p:grpSpPr>
          <a:xfrm>
            <a:off x="7402287" y="4112118"/>
            <a:ext cx="1031828" cy="429277"/>
            <a:chOff x="809625" y="3638550"/>
            <a:chExt cx="1190525" cy="495300"/>
          </a:xfrm>
        </p:grpSpPr>
        <p:sp>
          <p:nvSpPr>
            <p:cNvPr id="355" name="Google Shape;355;p29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29"/>
          <p:cNvSpPr/>
          <p:nvPr/>
        </p:nvSpPr>
        <p:spPr>
          <a:xfrm>
            <a:off x="6928505" y="4112093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7" name="Google Shape;357;p29"/>
          <p:cNvCxnSpPr/>
          <p:nvPr/>
        </p:nvCxnSpPr>
        <p:spPr>
          <a:xfrm>
            <a:off x="6083950" y="4433575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8" name="Google Shape;358;p29"/>
          <p:cNvCxnSpPr/>
          <p:nvPr/>
        </p:nvCxnSpPr>
        <p:spPr>
          <a:xfrm rot="10800000">
            <a:off x="6303350" y="4208900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9" name="Google Shape;359;p29"/>
          <p:cNvCxnSpPr>
            <a:stCxn id="345" idx="3"/>
            <a:endCxn id="336" idx="2"/>
          </p:cNvCxnSpPr>
          <p:nvPr/>
        </p:nvCxnSpPr>
        <p:spPr>
          <a:xfrm flipH="1">
            <a:off x="776615" y="4326756"/>
            <a:ext cx="7657500" cy="209100"/>
          </a:xfrm>
          <a:prstGeom prst="curvedConnector4">
            <a:avLst>
              <a:gd fmla="val -3110" name="adj1"/>
              <a:gd fmla="val 300296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60" name="Google Shape;360;p29"/>
          <p:cNvSpPr txBox="1"/>
          <p:nvPr/>
        </p:nvSpPr>
        <p:spPr>
          <a:xfrm>
            <a:off x="3121730" y="2899750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8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63" name="Google Shape;1263;p83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4" name="Google Shape;1264;p83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8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Coding Demo: Resizing Array</a:t>
            </a:r>
            <a:endParaRPr/>
          </a:p>
        </p:txBody>
      </p:sp>
      <p:sp>
        <p:nvSpPr>
          <p:cNvPr id="1270" name="Google Shape;1270;p84"/>
          <p:cNvSpPr txBox="1"/>
          <p:nvPr/>
        </p:nvSpPr>
        <p:spPr>
          <a:xfrm>
            <a:off x="269825" y="647250"/>
            <a:ext cx="6809400" cy="4432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/** Resizes the underlying array to the target capacity.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/** Inserts x into the back of the list. */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5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1" name="Google Shape;1271;p84"/>
          <p:cNvSpPr/>
          <p:nvPr/>
        </p:nvSpPr>
        <p:spPr>
          <a:xfrm>
            <a:off x="452750" y="448350"/>
            <a:ext cx="9276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8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Array Code</a:t>
            </a:r>
            <a:endParaRPr/>
          </a:p>
        </p:txBody>
      </p:sp>
      <p:sp>
        <p:nvSpPr>
          <p:cNvPr id="1277" name="Google Shape;1277;p85"/>
          <p:cNvSpPr txBox="1"/>
          <p:nvPr/>
        </p:nvSpPr>
        <p:spPr>
          <a:xfrm>
            <a:off x="165650" y="1379400"/>
            <a:ext cx="4428000" cy="2404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8" name="Google Shape;1278;p85"/>
          <p:cNvSpPr txBox="1"/>
          <p:nvPr/>
        </p:nvSpPr>
        <p:spPr>
          <a:xfrm>
            <a:off x="4777925" y="847975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9" name="Google Shape;1279;p85"/>
          <p:cNvSpPr txBox="1"/>
          <p:nvPr/>
        </p:nvSpPr>
        <p:spPr>
          <a:xfrm>
            <a:off x="2008400" y="3740800"/>
            <a:ext cx="7425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</a:t>
            </a:r>
            <a:endParaRPr/>
          </a:p>
        </p:txBody>
      </p:sp>
      <p:sp>
        <p:nvSpPr>
          <p:cNvPr id="1280" name="Google Shape;1280;p85"/>
          <p:cNvSpPr txBox="1"/>
          <p:nvPr/>
        </p:nvSpPr>
        <p:spPr>
          <a:xfrm>
            <a:off x="6364750" y="3743125"/>
            <a:ext cx="11451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Much Better</a:t>
            </a:r>
            <a:endParaRPr/>
          </a:p>
        </p:txBody>
      </p:sp>
      <p:sp>
        <p:nvSpPr>
          <p:cNvPr id="1281" name="Google Shape;1281;p85"/>
          <p:cNvSpPr txBox="1"/>
          <p:nvPr/>
        </p:nvSpPr>
        <p:spPr>
          <a:xfrm>
            <a:off x="4939925" y="4149850"/>
            <a:ext cx="39600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Easier to read and understand.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Easier to test the correctness of each function.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86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Runtime Analysis (Warmup)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87" name="Google Shape;1287;p86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Analysis (Warmup)</a:t>
            </a:r>
            <a:endParaRPr/>
          </a:p>
        </p:txBody>
      </p:sp>
      <p:sp>
        <p:nvSpPr>
          <p:cNvPr id="1288" name="Google Shape;1288;p8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8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and Space Usage Analysis: yellkey.com</a:t>
            </a:r>
            <a:r>
              <a:rPr lang="en">
                <a:solidFill>
                  <a:srgbClr val="208920"/>
                </a:solidFill>
              </a:rPr>
              <a:t>/think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1294" name="Google Shape;1294;p87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 a full array of size 100.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two times, how many </a:t>
            </a:r>
            <a:r>
              <a:rPr b="1" lang="en"/>
              <a:t>total</a:t>
            </a:r>
            <a:r>
              <a:rPr lang="en"/>
              <a:t> array memory boxes will we need to create and </a:t>
            </a:r>
            <a:r>
              <a:rPr lang="en"/>
              <a:t>fill (for just these 2 calls)?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101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203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10,302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87"/>
          <p:cNvSpPr txBox="1"/>
          <p:nvPr>
            <p:ph idx="1" type="body"/>
          </p:nvPr>
        </p:nvSpPr>
        <p:spPr>
          <a:xfrm>
            <a:off x="228950" y="2917464"/>
            <a:ext cx="4142700" cy="19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Bonus question: What is the maximum number of array boxes that Java will track at any given time? Assume that “garbage collection” happens immediately when all references to an object are lost.</a:t>
            </a:r>
            <a:br>
              <a:rPr lang="en"/>
            </a:br>
            <a:endParaRPr/>
          </a:p>
        </p:txBody>
      </p:sp>
      <p:sp>
        <p:nvSpPr>
          <p:cNvPr id="1296" name="Google Shape;1296;p87"/>
          <p:cNvSpPr txBox="1"/>
          <p:nvPr/>
        </p:nvSpPr>
        <p:spPr>
          <a:xfrm>
            <a:off x="4648225" y="1492700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8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grpSp>
        <p:nvGrpSpPr>
          <p:cNvPr id="1302" name="Google Shape;1302;p88"/>
          <p:cNvGrpSpPr/>
          <p:nvPr/>
        </p:nvGrpSpPr>
        <p:grpSpPr>
          <a:xfrm>
            <a:off x="1360675" y="2311088"/>
            <a:ext cx="6132980" cy="513138"/>
            <a:chOff x="1360675" y="3454088"/>
            <a:chExt cx="6132980" cy="513138"/>
          </a:xfrm>
        </p:grpSpPr>
        <p:sp>
          <p:nvSpPr>
            <p:cNvPr id="1303" name="Google Shape;1303;p88"/>
            <p:cNvSpPr/>
            <p:nvPr/>
          </p:nvSpPr>
          <p:spPr>
            <a:xfrm>
              <a:off x="1360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04" name="Google Shape;1304;p88"/>
            <p:cNvSpPr/>
            <p:nvPr/>
          </p:nvSpPr>
          <p:spPr>
            <a:xfrm>
              <a:off x="1863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305" name="Google Shape;1305;p88"/>
            <p:cNvSpPr/>
            <p:nvPr/>
          </p:nvSpPr>
          <p:spPr>
            <a:xfrm>
              <a:off x="23656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306" name="Google Shape;1306;p88"/>
            <p:cNvSpPr/>
            <p:nvPr/>
          </p:nvSpPr>
          <p:spPr>
            <a:xfrm>
              <a:off x="2868175" y="345408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07" name="Google Shape;1307;p88"/>
            <p:cNvSpPr/>
            <p:nvPr/>
          </p:nvSpPr>
          <p:spPr>
            <a:xfrm>
              <a:off x="3370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308" name="Google Shape;1308;p88"/>
            <p:cNvSpPr/>
            <p:nvPr/>
          </p:nvSpPr>
          <p:spPr>
            <a:xfrm>
              <a:off x="3873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09" name="Google Shape;1309;p88"/>
            <p:cNvSpPr/>
            <p:nvPr/>
          </p:nvSpPr>
          <p:spPr>
            <a:xfrm>
              <a:off x="43756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10" name="Google Shape;1310;p88"/>
            <p:cNvSpPr/>
            <p:nvPr/>
          </p:nvSpPr>
          <p:spPr>
            <a:xfrm>
              <a:off x="4878175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11" name="Google Shape;1311;p88"/>
            <p:cNvSpPr/>
            <p:nvPr/>
          </p:nvSpPr>
          <p:spPr>
            <a:xfrm>
              <a:off x="58789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12" name="Google Shape;1312;p88"/>
            <p:cNvSpPr/>
            <p:nvPr/>
          </p:nvSpPr>
          <p:spPr>
            <a:xfrm>
              <a:off x="6381471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13" name="Google Shape;1313;p88"/>
            <p:cNvSpPr/>
            <p:nvPr/>
          </p:nvSpPr>
          <p:spPr>
            <a:xfrm>
              <a:off x="6883970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14" name="Google Shape;1314;p88"/>
            <p:cNvSpPr/>
            <p:nvPr/>
          </p:nvSpPr>
          <p:spPr>
            <a:xfrm>
              <a:off x="5383616" y="345647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315" name="Google Shape;1315;p88"/>
            <p:cNvSpPr txBox="1"/>
            <p:nvPr/>
          </p:nvSpPr>
          <p:spPr>
            <a:xfrm>
              <a:off x="1468155" y="3746425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316" name="Google Shape;1316;p88"/>
          <p:cNvGrpSpPr/>
          <p:nvPr/>
        </p:nvGrpSpPr>
        <p:grpSpPr>
          <a:xfrm>
            <a:off x="1360675" y="3324450"/>
            <a:ext cx="6842175" cy="513138"/>
            <a:chOff x="1360675" y="4259538"/>
            <a:chExt cx="6842175" cy="513138"/>
          </a:xfrm>
        </p:grpSpPr>
        <p:sp>
          <p:nvSpPr>
            <p:cNvPr id="1317" name="Google Shape;1317;p88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18" name="Google Shape;1318;p88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319" name="Google Shape;1319;p88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320" name="Google Shape;1320;p88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21" name="Google Shape;1321;p88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322" name="Google Shape;1322;p88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23" name="Google Shape;1323;p88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24" name="Google Shape;1324;p88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25" name="Google Shape;1325;p88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26" name="Google Shape;1326;p88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27" name="Google Shape;1327;p88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28" name="Google Shape;1328;p88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329" name="Google Shape;1329;p88"/>
            <p:cNvSpPr txBox="1"/>
            <p:nvPr/>
          </p:nvSpPr>
          <p:spPr>
            <a:xfrm>
              <a:off x="1468150" y="4551875"/>
              <a:ext cx="67347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330" name="Google Shape;1330;p88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grpSp>
        <p:nvGrpSpPr>
          <p:cNvPr id="1331" name="Google Shape;1331;p88"/>
          <p:cNvGrpSpPr/>
          <p:nvPr/>
        </p:nvGrpSpPr>
        <p:grpSpPr>
          <a:xfrm>
            <a:off x="1360675" y="4315750"/>
            <a:ext cx="7203975" cy="513138"/>
            <a:chOff x="1360675" y="4259538"/>
            <a:chExt cx="7203975" cy="513138"/>
          </a:xfrm>
        </p:grpSpPr>
        <p:sp>
          <p:nvSpPr>
            <p:cNvPr id="1332" name="Google Shape;1332;p88"/>
            <p:cNvSpPr/>
            <p:nvPr/>
          </p:nvSpPr>
          <p:spPr>
            <a:xfrm>
              <a:off x="1360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33" name="Google Shape;1333;p88"/>
            <p:cNvSpPr/>
            <p:nvPr/>
          </p:nvSpPr>
          <p:spPr>
            <a:xfrm>
              <a:off x="1863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334" name="Google Shape;1334;p88"/>
            <p:cNvSpPr/>
            <p:nvPr/>
          </p:nvSpPr>
          <p:spPr>
            <a:xfrm>
              <a:off x="23656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335" name="Google Shape;1335;p88"/>
            <p:cNvSpPr/>
            <p:nvPr/>
          </p:nvSpPr>
          <p:spPr>
            <a:xfrm>
              <a:off x="2868175" y="4259538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36" name="Google Shape;1336;p88"/>
            <p:cNvSpPr/>
            <p:nvPr/>
          </p:nvSpPr>
          <p:spPr>
            <a:xfrm>
              <a:off x="3370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337" name="Google Shape;1337;p88"/>
            <p:cNvSpPr/>
            <p:nvPr/>
          </p:nvSpPr>
          <p:spPr>
            <a:xfrm>
              <a:off x="3873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38" name="Google Shape;1338;p88"/>
            <p:cNvSpPr/>
            <p:nvPr/>
          </p:nvSpPr>
          <p:spPr>
            <a:xfrm>
              <a:off x="43756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39" name="Google Shape;1339;p88"/>
            <p:cNvSpPr/>
            <p:nvPr/>
          </p:nvSpPr>
          <p:spPr>
            <a:xfrm>
              <a:off x="4878175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40" name="Google Shape;1340;p88"/>
            <p:cNvSpPr/>
            <p:nvPr/>
          </p:nvSpPr>
          <p:spPr>
            <a:xfrm>
              <a:off x="58789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341" name="Google Shape;1341;p88"/>
            <p:cNvSpPr/>
            <p:nvPr/>
          </p:nvSpPr>
          <p:spPr>
            <a:xfrm>
              <a:off x="6381471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342" name="Google Shape;1342;p88"/>
            <p:cNvSpPr/>
            <p:nvPr/>
          </p:nvSpPr>
          <p:spPr>
            <a:xfrm>
              <a:off x="6883970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343" name="Google Shape;1343;p88"/>
            <p:cNvSpPr/>
            <p:nvPr/>
          </p:nvSpPr>
          <p:spPr>
            <a:xfrm>
              <a:off x="5383616" y="4261929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344" name="Google Shape;1344;p88"/>
            <p:cNvSpPr txBox="1"/>
            <p:nvPr/>
          </p:nvSpPr>
          <p:spPr>
            <a:xfrm>
              <a:off x="1468150" y="4551875"/>
              <a:ext cx="7096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0    1    2    3    4    5    6    7         97   98   99   100   101 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345" name="Google Shape;1345;p88"/>
            <p:cNvSpPr/>
            <p:nvPr/>
          </p:nvSpPr>
          <p:spPr>
            <a:xfrm>
              <a:off x="7379320" y="4259554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11</a:t>
              </a:r>
              <a:endParaRPr sz="1800"/>
            </a:p>
          </p:txBody>
        </p:sp>
      </p:grpSp>
      <p:sp>
        <p:nvSpPr>
          <p:cNvPr id="1346" name="Google Shape;1346;p88"/>
          <p:cNvSpPr/>
          <p:nvPr/>
        </p:nvSpPr>
        <p:spPr>
          <a:xfrm>
            <a:off x="7883551" y="4315766"/>
            <a:ext cx="502500" cy="374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347" name="Google Shape;1347;p88"/>
          <p:cNvSpPr/>
          <p:nvPr/>
        </p:nvSpPr>
        <p:spPr>
          <a:xfrm>
            <a:off x="920600" y="3317975"/>
            <a:ext cx="268800" cy="51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88"/>
          <p:cNvSpPr/>
          <p:nvPr/>
        </p:nvSpPr>
        <p:spPr>
          <a:xfrm>
            <a:off x="920600" y="4313725"/>
            <a:ext cx="268800" cy="51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88"/>
          <p:cNvSpPr txBox="1"/>
          <p:nvPr/>
        </p:nvSpPr>
        <p:spPr>
          <a:xfrm>
            <a:off x="393075" y="3349000"/>
            <a:ext cx="827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101</a:t>
            </a:r>
            <a:endParaRPr/>
          </a:p>
        </p:txBody>
      </p:sp>
      <p:sp>
        <p:nvSpPr>
          <p:cNvPr id="1350" name="Google Shape;1350;p88"/>
          <p:cNvSpPr txBox="1"/>
          <p:nvPr/>
        </p:nvSpPr>
        <p:spPr>
          <a:xfrm>
            <a:off x="413763" y="4304725"/>
            <a:ext cx="827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102</a:t>
            </a:r>
            <a:endParaRPr/>
          </a:p>
        </p:txBody>
      </p:sp>
      <p:sp>
        <p:nvSpPr>
          <p:cNvPr id="1351" name="Google Shape;1351;p8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Resizing twice requires us to create and fill 203 total memory boxes.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Bonus answer: Most boxes at any one time is 203.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the second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is done, we are left with 102 boxes.</a:t>
            </a:r>
            <a:endParaRPr/>
          </a:p>
        </p:txBody>
      </p:sp>
      <p:sp>
        <p:nvSpPr>
          <p:cNvPr id="1352" name="Google Shape;1352;p88"/>
          <p:cNvSpPr/>
          <p:nvPr/>
        </p:nvSpPr>
        <p:spPr>
          <a:xfrm>
            <a:off x="942325" y="2331225"/>
            <a:ext cx="268800" cy="5172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88"/>
          <p:cNvSpPr txBox="1"/>
          <p:nvPr/>
        </p:nvSpPr>
        <p:spPr>
          <a:xfrm>
            <a:off x="417512" y="2389425"/>
            <a:ext cx="8274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89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Runtime Analysis 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59" name="Google Shape;1359;p89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Analysis</a:t>
            </a:r>
            <a:endParaRPr/>
          </a:p>
        </p:txBody>
      </p:sp>
      <p:sp>
        <p:nvSpPr>
          <p:cNvPr id="1360" name="Google Shape;1360;p8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9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366" name="Google Shape;1366;p90"/>
          <p:cNvSpPr txBox="1"/>
          <p:nvPr/>
        </p:nvSpPr>
        <p:spPr>
          <a:xfrm>
            <a:off x="4065500" y="1516500"/>
            <a:ext cx="4549800" cy="2309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SpeedTestSLList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SLList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SLList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&lt;&gt;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100000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addFirst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7" name="Google Shape;1367;p90"/>
          <p:cNvSpPr txBox="1"/>
          <p:nvPr/>
        </p:nvSpPr>
        <p:spPr>
          <a:xfrm>
            <a:off x="1529100" y="4102700"/>
            <a:ext cx="546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Adding 100,000 items to a new SLList is very fast (~0.05 seconds).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368" name="Google Shape;1368;p90"/>
          <p:cNvSpPr txBox="1"/>
          <p:nvPr/>
        </p:nvSpPr>
        <p:spPr>
          <a:xfrm>
            <a:off x="528700" y="196215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SpeedTestSLList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0m0.058s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0m0.060s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0m0.004s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9" name="Google Shape;1369;p90"/>
          <p:cNvSpPr/>
          <p:nvPr/>
        </p:nvSpPr>
        <p:spPr>
          <a:xfrm>
            <a:off x="4168650" y="1317600"/>
            <a:ext cx="17103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SpeedTestSLList.java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9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375" name="Google Shape;1375;p91"/>
          <p:cNvSpPr txBox="1"/>
          <p:nvPr/>
        </p:nvSpPr>
        <p:spPr>
          <a:xfrm>
            <a:off x="4065500" y="1516500"/>
            <a:ext cx="4549800" cy="2309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SpeedTestAList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args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while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100000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6" name="Google Shape;1376;p91"/>
          <p:cNvSpPr txBox="1"/>
          <p:nvPr/>
        </p:nvSpPr>
        <p:spPr>
          <a:xfrm>
            <a:off x="528700" y="196215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0m2.945s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0m2.872s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0m0.068s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7" name="Google Shape;1377;p91"/>
          <p:cNvSpPr/>
          <p:nvPr/>
        </p:nvSpPr>
        <p:spPr>
          <a:xfrm>
            <a:off x="4168650" y="1317600"/>
            <a:ext cx="1710300" cy="198900"/>
          </a:xfrm>
          <a:prstGeom prst="trapezoid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SpeedTestAList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.java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8" name="Google Shape;1378;p91"/>
          <p:cNvSpPr txBox="1"/>
          <p:nvPr/>
        </p:nvSpPr>
        <p:spPr>
          <a:xfrm>
            <a:off x="1529100" y="4102700"/>
            <a:ext cx="546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Adding 100,000 items to a new AList is very slow (~3 seconds).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9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Runtime and Space Usage Analysis: yellkey.com</a:t>
            </a:r>
            <a:r>
              <a:rPr lang="en">
                <a:solidFill>
                  <a:srgbClr val="208920"/>
                </a:solidFill>
              </a:rPr>
              <a:t>/TODO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1384" name="Google Shape;1384;p9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 a full array of size 100.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until size = 1000, roughly how many total array memory boxes will we need to create and </a:t>
            </a:r>
            <a:r>
              <a:rPr lang="en"/>
              <a:t>fill</a:t>
            </a:r>
            <a:r>
              <a:rPr lang="en"/>
              <a:t>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500,000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1,000,000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500,000,000,000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1,000,000,000,000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92"/>
          <p:cNvSpPr txBox="1"/>
          <p:nvPr>
            <p:ph idx="1" type="body"/>
          </p:nvPr>
        </p:nvSpPr>
        <p:spPr>
          <a:xfrm>
            <a:off x="228950" y="2858700"/>
            <a:ext cx="4142700" cy="21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Bonus question: What is the maximum number of array boxes that Java will track at any given time? Assume that “garbage collection” happens immediately when all references to an object are lost.</a:t>
            </a:r>
            <a:endParaRPr/>
          </a:p>
        </p:txBody>
      </p:sp>
      <p:sp>
        <p:nvSpPr>
          <p:cNvPr id="1386" name="Google Shape;1386;p92"/>
          <p:cNvSpPr txBox="1"/>
          <p:nvPr/>
        </p:nvSpPr>
        <p:spPr>
          <a:xfrm>
            <a:off x="4648225" y="1492700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0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Naive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Basic ArrayList Implementation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6" name="Google Shape;366;p30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ArrayList Implementation</a:t>
            </a:r>
            <a:endParaRPr/>
          </a:p>
        </p:txBody>
      </p:sp>
      <p:sp>
        <p:nvSpPr>
          <p:cNvPr id="367" name="Google Shape;367;p30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9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 and Space Usage Analysis</a:t>
            </a:r>
            <a:endParaRPr/>
          </a:p>
        </p:txBody>
      </p:sp>
      <p:sp>
        <p:nvSpPr>
          <p:cNvPr id="1392" name="Google Shape;1392;p9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Suppose we have a full array of size 100.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/>
              <a:t> until size = 1000, roughly how many total array memory boxes will we need to create and fill?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B.    500,000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Going from capacity 100 to 101: 101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From 101 to 102: 102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From: 999 to 1000: 1000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Total array boxes created/copied: 101 + 102 + … + 1000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Since sum of 1 + 2 + 3 + … + N = N(N+1)/2, sum(101, …, 1000)  is close to 500,000.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See: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http://mathandmultimedia.com/2010/09/15/sum-first-n-positive-integers</a:t>
            </a:r>
            <a:endParaRPr/>
          </a:p>
        </p:txBody>
      </p:sp>
      <p:sp>
        <p:nvSpPr>
          <p:cNvPr id="1393" name="Google Shape;1393;p93"/>
          <p:cNvSpPr txBox="1"/>
          <p:nvPr/>
        </p:nvSpPr>
        <p:spPr>
          <a:xfrm>
            <a:off x="5374525" y="3170525"/>
            <a:ext cx="3738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We’ll be doing a lot of this after the midterm.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1394" name="Google Shape;1394;p93"/>
          <p:cNvCxnSpPr/>
          <p:nvPr/>
        </p:nvCxnSpPr>
        <p:spPr>
          <a:xfrm flipH="1">
            <a:off x="6098550" y="3498475"/>
            <a:ext cx="723900" cy="5226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5" name="Google Shape;1395;p93"/>
          <p:cNvSpPr txBox="1"/>
          <p:nvPr/>
        </p:nvSpPr>
        <p:spPr>
          <a:xfrm>
            <a:off x="4648225" y="1492700"/>
            <a:ext cx="4284000" cy="12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94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Runtime and Space Usage Analysis</a:t>
            </a:r>
            <a:endParaRPr/>
          </a:p>
        </p:txBody>
      </p:sp>
      <p:sp>
        <p:nvSpPr>
          <p:cNvPr id="1401" name="Google Shape;1401;p94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Since sum of 1 + 2 + 3 + … + N = N(N+1)/2, sum(101, …, 1000)  is close to 500,000.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9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Slowness</a:t>
            </a:r>
            <a:endParaRPr/>
          </a:p>
        </p:txBody>
      </p:sp>
      <p:sp>
        <p:nvSpPr>
          <p:cNvPr id="1407" name="Google Shape;1407;p95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Inserting 100,000 items requires roughly 5,000,000,000 new containers.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Computers operate at the speed of GHz (due billions of things per second).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huge surprise that 100,000 items took seconds.</a:t>
            </a:r>
            <a:endParaRPr/>
          </a:p>
        </p:txBody>
      </p:sp>
      <p:pic>
        <p:nvPicPr>
          <p:cNvPr id="1408" name="Google Shape;1408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875" y="1495062"/>
            <a:ext cx="4528776" cy="341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00" y="2013262"/>
            <a:ext cx="4622850" cy="254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0" name="Google Shape;1410;p95"/>
          <p:cNvSpPr txBox="1"/>
          <p:nvPr/>
        </p:nvSpPr>
        <p:spPr>
          <a:xfrm>
            <a:off x="1539050" y="4573225"/>
            <a:ext cx="28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Insert here is addFirst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9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Resizing Slowness</a:t>
            </a:r>
            <a:endParaRPr/>
          </a:p>
        </p:txBody>
      </p:sp>
      <p:sp>
        <p:nvSpPr>
          <p:cNvPr id="1416" name="Google Shape;1416;p96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Inserting 100,000 items requires roughly 5,000,000,000 new containers.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Computers operate at the speed of GHz (due billions of things per second).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huge surprise that 100,000 items took seconds.</a:t>
            </a:r>
            <a:endParaRPr/>
          </a:p>
        </p:txBody>
      </p:sp>
      <p:pic>
        <p:nvPicPr>
          <p:cNvPr id="1417" name="Google Shape;1417;p96"/>
          <p:cNvPicPr preferRelativeResize="0"/>
          <p:nvPr/>
        </p:nvPicPr>
        <p:blipFill rotWithShape="1">
          <a:blip r:embed="rId3">
            <a:alphaModFix/>
          </a:blip>
          <a:srcRect b="4589" l="0" r="0" t="0"/>
          <a:stretch/>
        </p:blipFill>
        <p:spPr>
          <a:xfrm>
            <a:off x="4521875" y="1495051"/>
            <a:ext cx="4528776" cy="325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96"/>
          <p:cNvSpPr txBox="1"/>
          <p:nvPr/>
        </p:nvSpPr>
        <p:spPr>
          <a:xfrm>
            <a:off x="5109300" y="4698000"/>
            <a:ext cx="370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Number of inserts into list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19" name="Google Shape;1419;p96"/>
          <p:cNvCxnSpPr/>
          <p:nvPr/>
        </p:nvCxnSpPr>
        <p:spPr>
          <a:xfrm flipH="1" rot="10800000">
            <a:off x="5109300" y="4487850"/>
            <a:ext cx="3438900" cy="7830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0" name="Google Shape;1420;p96"/>
          <p:cNvSpPr txBox="1"/>
          <p:nvPr/>
        </p:nvSpPr>
        <p:spPr>
          <a:xfrm>
            <a:off x="509450" y="2369450"/>
            <a:ext cx="30855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same graphs from the previous slide, placed on top of each other.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Red line = SLList</a:t>
            </a:r>
            <a:endParaRPr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EB2B2"/>
                </a:solidFill>
              </a:rPr>
              <a:t>Teal line = AList</a:t>
            </a:r>
            <a:endParaRPr>
              <a:solidFill>
                <a:srgbClr val="5EB2B2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97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Resizing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Better Resizing Strategy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26" name="Google Shape;1426;p97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Better Resizing Strategy</a:t>
            </a:r>
            <a:endParaRPr/>
          </a:p>
        </p:txBody>
      </p:sp>
      <p:sp>
        <p:nvSpPr>
          <p:cNvPr id="1427" name="Google Shape;1427;p97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9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Fixing the Resizing Performance Bug</a:t>
            </a:r>
            <a:endParaRPr/>
          </a:p>
        </p:txBody>
      </p:sp>
      <p:sp>
        <p:nvSpPr>
          <p:cNvPr id="1433" name="Google Shape;1433;p98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we fix this?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98"/>
          <p:cNvSpPr txBox="1"/>
          <p:nvPr/>
        </p:nvSpPr>
        <p:spPr>
          <a:xfrm>
            <a:off x="4648225" y="1492700"/>
            <a:ext cx="4284000" cy="293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9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440" name="Google Shape;1440;p99"/>
          <p:cNvSpPr txBox="1"/>
          <p:nvPr/>
        </p:nvSpPr>
        <p:spPr>
          <a:xfrm>
            <a:off x="116680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0m0.373s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0m0.328s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0m0.044s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1" name="Google Shape;1441;p99"/>
          <p:cNvSpPr txBox="1"/>
          <p:nvPr/>
        </p:nvSpPr>
        <p:spPr>
          <a:xfrm>
            <a:off x="11666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Resizing by 10 elements instead of 1 seems to speed up adding 100,000 items…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42" name="Google Shape;1442;p99"/>
          <p:cNvSpPr txBox="1"/>
          <p:nvPr/>
        </p:nvSpPr>
        <p:spPr>
          <a:xfrm>
            <a:off x="502175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0m16.572s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0m15.968s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0m0.284s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3" name="Google Shape;1443;p99"/>
          <p:cNvSpPr txBox="1"/>
          <p:nvPr/>
        </p:nvSpPr>
        <p:spPr>
          <a:xfrm>
            <a:off x="50217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…but the problem re-emerges if we try to add 1,000,000 items.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44" name="Google Shape;1444;p99"/>
          <p:cNvSpPr txBox="1"/>
          <p:nvPr/>
        </p:nvSpPr>
        <p:spPr>
          <a:xfrm>
            <a:off x="2685750" y="617300"/>
            <a:ext cx="37725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10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Speed Testing the ArrayList</a:t>
            </a:r>
            <a:endParaRPr/>
          </a:p>
        </p:txBody>
      </p:sp>
      <p:sp>
        <p:nvSpPr>
          <p:cNvPr id="1450" name="Google Shape;1450;p100"/>
          <p:cNvSpPr txBox="1"/>
          <p:nvPr/>
        </p:nvSpPr>
        <p:spPr>
          <a:xfrm>
            <a:off x="116680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0m0.069s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0m0.068s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0m0.008s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1" name="Google Shape;1451;p100"/>
          <p:cNvSpPr txBox="1"/>
          <p:nvPr/>
        </p:nvSpPr>
        <p:spPr>
          <a:xfrm>
            <a:off x="11666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If we double the array capacity every time it's full, then adding 100,000 items is fast…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52" name="Google Shape;1452;p100"/>
          <p:cNvSpPr txBox="1"/>
          <p:nvPr/>
        </p:nvSpPr>
        <p:spPr>
          <a:xfrm>
            <a:off x="5021750" y="2641300"/>
            <a:ext cx="2955600" cy="141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jug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D966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~/.../lists4/speedtest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93C47D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time java SpeedTestAList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real   0m0.112s</a:t>
            </a:r>
            <a:endParaRPr b="1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user   0m0.088s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sys    0m0.028s</a:t>
            </a:r>
            <a:endParaRPr>
              <a:solidFill>
                <a:schemeClr val="dk2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3" name="Google Shape;1453;p100"/>
          <p:cNvSpPr txBox="1"/>
          <p:nvPr/>
        </p:nvSpPr>
        <p:spPr>
          <a:xfrm>
            <a:off x="5021750" y="4117525"/>
            <a:ext cx="29556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…and adding 1,000,000 items is also fast.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1454" name="Google Shape;1454;p100"/>
          <p:cNvSpPr txBox="1"/>
          <p:nvPr/>
        </p:nvSpPr>
        <p:spPr>
          <a:xfrm>
            <a:off x="2685750" y="617300"/>
            <a:ext cx="37725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10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(Probably) Surprising Fact</a:t>
            </a:r>
            <a:endParaRPr/>
          </a:p>
        </p:txBody>
      </p:sp>
      <p:sp>
        <p:nvSpPr>
          <p:cNvPr id="1460" name="Google Shape;1460;p10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Geometric resizing is much faster.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can't prove this until later. </a:t>
            </a:r>
            <a:r>
              <a:rPr lang="en" u="sng">
                <a:solidFill>
                  <a:schemeClr val="hlink"/>
                </a:solidFill>
                <a:hlinkClick r:id="rId3"/>
              </a:rPr>
              <a:t>See this video for a more detailed analysis.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Rough i</a:t>
            </a:r>
            <a:r>
              <a:rPr lang="en"/>
              <a:t>ntuition: As the array grows larger, we resize less often.</a:t>
            </a:r>
            <a:endParaRPr/>
          </a:p>
        </p:txBody>
      </p:sp>
      <p:cxnSp>
        <p:nvCxnSpPr>
          <p:cNvPr id="1461" name="Google Shape;1461;p101"/>
          <p:cNvCxnSpPr/>
          <p:nvPr/>
        </p:nvCxnSpPr>
        <p:spPr>
          <a:xfrm rot="10800000">
            <a:off x="4912950" y="2213450"/>
            <a:ext cx="756300" cy="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2" name="Google Shape;1462;p101"/>
          <p:cNvCxnSpPr/>
          <p:nvPr/>
        </p:nvCxnSpPr>
        <p:spPr>
          <a:xfrm>
            <a:off x="2909250" y="3832700"/>
            <a:ext cx="772200" cy="0"/>
          </a:xfrm>
          <a:prstGeom prst="straightConnector1">
            <a:avLst/>
          </a:prstGeom>
          <a:noFill/>
          <a:ln cap="flat" cmpd="sng" w="19050">
            <a:solidFill>
              <a:srgbClr val="BE07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3" name="Google Shape;1463;p101"/>
          <p:cNvSpPr txBox="1"/>
          <p:nvPr/>
        </p:nvSpPr>
        <p:spPr>
          <a:xfrm>
            <a:off x="5744315" y="1980357"/>
            <a:ext cx="18915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E0712"/>
                </a:solidFill>
              </a:rPr>
              <a:t>Unusably bad.</a:t>
            </a:r>
            <a:endParaRPr sz="1800">
              <a:solidFill>
                <a:srgbClr val="BE0712"/>
              </a:solidFill>
            </a:endParaRPr>
          </a:p>
        </p:txBody>
      </p:sp>
      <p:sp>
        <p:nvSpPr>
          <p:cNvPr id="1464" name="Google Shape;1464;p101"/>
          <p:cNvSpPr txBox="1"/>
          <p:nvPr/>
        </p:nvSpPr>
        <p:spPr>
          <a:xfrm>
            <a:off x="679275" y="3570491"/>
            <a:ext cx="21684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E0712"/>
                </a:solidFill>
              </a:rPr>
              <a:t>Great performance.</a:t>
            </a:r>
            <a:endParaRPr sz="1800">
              <a:solidFill>
                <a:srgbClr val="BE071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5" name="Google Shape;1465;p101"/>
          <p:cNvSpPr txBox="1"/>
          <p:nvPr/>
        </p:nvSpPr>
        <p:spPr>
          <a:xfrm>
            <a:off x="674426" y="4042275"/>
            <a:ext cx="31278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E0712"/>
                </a:solidFill>
              </a:rPr>
              <a:t>This is how the Python list is implemented.</a:t>
            </a:r>
            <a:endParaRPr/>
          </a:p>
        </p:txBody>
      </p:sp>
      <p:sp>
        <p:nvSpPr>
          <p:cNvPr id="1466" name="Google Shape;1466;p101"/>
          <p:cNvSpPr txBox="1"/>
          <p:nvPr/>
        </p:nvSpPr>
        <p:spPr>
          <a:xfrm>
            <a:off x="300175" y="1627225"/>
            <a:ext cx="37425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RFACTOR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67" name="Google Shape;1467;p101"/>
          <p:cNvSpPr txBox="1"/>
          <p:nvPr/>
        </p:nvSpPr>
        <p:spPr>
          <a:xfrm>
            <a:off x="4200600" y="2964000"/>
            <a:ext cx="4248900" cy="1876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" sz="16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addLast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6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RFACTOR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6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+= </a:t>
            </a:r>
            <a:r>
              <a:rPr lang="en" sz="16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6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10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Problem #2</a:t>
            </a:r>
            <a:endParaRPr/>
          </a:p>
        </p:txBody>
      </p:sp>
      <p:sp>
        <p:nvSpPr>
          <p:cNvPr id="1473" name="Google Shape;1473;p10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have a very rare situation occur which causes us to: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 1,000,000,000 items.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Then remove 990,000,000 items.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data structure will execute these operations acceptably fast, but afterwards there is a problem.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the problem?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1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Access in Arrays</a:t>
            </a:r>
            <a:endParaRPr/>
          </a:p>
        </p:txBody>
      </p:sp>
      <p:sp>
        <p:nvSpPr>
          <p:cNvPr id="373" name="Google Shape;373;p31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Retrieval from any position of an array is very fast.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Independent</a:t>
            </a:r>
            <a:r>
              <a:rPr baseline="30000" lang="en"/>
              <a:t>*</a:t>
            </a:r>
            <a:r>
              <a:rPr lang="en"/>
              <a:t> of array size.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61C Preview: Ultra fast random access results from the fact that memory boxes are the same size (in bits).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4851" y="1714950"/>
            <a:ext cx="4653576" cy="330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p10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Efficiency</a:t>
            </a:r>
            <a:endParaRPr/>
          </a:p>
        </p:txBody>
      </p:sp>
      <p:sp>
        <p:nvSpPr>
          <p:cNvPr id="1479" name="Google Shape;1479;p10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 AList should not only be efficient in time, but also efficient in space.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 the “usage ratio” R = size / items.length;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Typical solution: Half array size when R &lt; 0.25.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details in a few weeks.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Later we will consider tradeoffs between time and space efficiency for a variety of algorithms and data structures.</a:t>
            </a:r>
            <a:br>
              <a:rPr lang="en"/>
            </a:br>
            <a:endParaRPr/>
          </a:p>
        </p:txBody>
      </p:sp>
      <p:sp>
        <p:nvSpPr>
          <p:cNvPr id="1480" name="Google Shape;1480;p103"/>
          <p:cNvSpPr/>
          <p:nvPr/>
        </p:nvSpPr>
        <p:spPr>
          <a:xfrm>
            <a:off x="15130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</a:t>
            </a:r>
            <a:endParaRPr sz="1800"/>
          </a:p>
        </p:txBody>
      </p:sp>
      <p:sp>
        <p:nvSpPr>
          <p:cNvPr id="1481" name="Google Shape;1481;p103"/>
          <p:cNvSpPr/>
          <p:nvPr/>
        </p:nvSpPr>
        <p:spPr>
          <a:xfrm>
            <a:off x="20155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482" name="Google Shape;1482;p103"/>
          <p:cNvSpPr/>
          <p:nvPr/>
        </p:nvSpPr>
        <p:spPr>
          <a:xfrm>
            <a:off x="25180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endParaRPr sz="1800"/>
          </a:p>
        </p:txBody>
      </p:sp>
      <p:sp>
        <p:nvSpPr>
          <p:cNvPr id="1483" name="Google Shape;1483;p103"/>
          <p:cNvSpPr/>
          <p:nvPr/>
        </p:nvSpPr>
        <p:spPr>
          <a:xfrm>
            <a:off x="3020575" y="3454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7</a:t>
            </a:r>
            <a:endParaRPr sz="1800"/>
          </a:p>
        </p:txBody>
      </p:sp>
      <p:sp>
        <p:nvSpPr>
          <p:cNvPr id="1484" name="Google Shape;1484;p103"/>
          <p:cNvSpPr/>
          <p:nvPr/>
        </p:nvSpPr>
        <p:spPr>
          <a:xfrm>
            <a:off x="35230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85" name="Google Shape;1485;p103"/>
          <p:cNvSpPr/>
          <p:nvPr/>
        </p:nvSpPr>
        <p:spPr>
          <a:xfrm>
            <a:off x="40255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86" name="Google Shape;1486;p103"/>
          <p:cNvSpPr/>
          <p:nvPr/>
        </p:nvSpPr>
        <p:spPr>
          <a:xfrm>
            <a:off x="45280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87" name="Google Shape;1487;p103"/>
          <p:cNvSpPr/>
          <p:nvPr/>
        </p:nvSpPr>
        <p:spPr>
          <a:xfrm>
            <a:off x="5030575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88" name="Google Shape;1488;p103"/>
          <p:cNvSpPr/>
          <p:nvPr/>
        </p:nvSpPr>
        <p:spPr>
          <a:xfrm>
            <a:off x="60313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89" name="Google Shape;1489;p103"/>
          <p:cNvSpPr/>
          <p:nvPr/>
        </p:nvSpPr>
        <p:spPr>
          <a:xfrm>
            <a:off x="6533871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0" name="Google Shape;1490;p103"/>
          <p:cNvSpPr/>
          <p:nvPr/>
        </p:nvSpPr>
        <p:spPr>
          <a:xfrm>
            <a:off x="7036370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</a:t>
            </a:r>
            <a:endParaRPr sz="1800"/>
          </a:p>
        </p:txBody>
      </p:sp>
      <p:sp>
        <p:nvSpPr>
          <p:cNvPr id="1491" name="Google Shape;1491;p103"/>
          <p:cNvSpPr/>
          <p:nvPr/>
        </p:nvSpPr>
        <p:spPr>
          <a:xfrm>
            <a:off x="5536016" y="3456479"/>
            <a:ext cx="502500" cy="374700"/>
          </a:xfrm>
          <a:prstGeom prst="rect">
            <a:avLst/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...</a:t>
            </a:r>
            <a:endParaRPr sz="1800"/>
          </a:p>
        </p:txBody>
      </p:sp>
      <p:sp>
        <p:nvSpPr>
          <p:cNvPr id="1492" name="Google Shape;1492;p103"/>
          <p:cNvSpPr txBox="1"/>
          <p:nvPr/>
        </p:nvSpPr>
        <p:spPr>
          <a:xfrm>
            <a:off x="1620554" y="3746425"/>
            <a:ext cx="6025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0    1    2    3    4    5    6    7         97   98   99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3" name="Google Shape;1493;p103"/>
          <p:cNvSpPr txBox="1"/>
          <p:nvPr/>
        </p:nvSpPr>
        <p:spPr>
          <a:xfrm>
            <a:off x="555400" y="2351850"/>
            <a:ext cx="2344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Usage ratio: 4/100 = 0.04</a:t>
            </a:r>
            <a:endParaRPr/>
          </a:p>
        </p:txBody>
      </p:sp>
      <p:sp>
        <p:nvSpPr>
          <p:cNvPr id="1494" name="Google Shape;1494;p103"/>
          <p:cNvSpPr/>
          <p:nvPr/>
        </p:nvSpPr>
        <p:spPr>
          <a:xfrm>
            <a:off x="3767975" y="2069625"/>
            <a:ext cx="36360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95" name="Google Shape;1495;p103"/>
          <p:cNvCxnSpPr/>
          <p:nvPr/>
        </p:nvCxnSpPr>
        <p:spPr>
          <a:xfrm rot="10800000">
            <a:off x="3320011" y="22152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6" name="Google Shape;1496;p103"/>
          <p:cNvCxnSpPr/>
          <p:nvPr/>
        </p:nvCxnSpPr>
        <p:spPr>
          <a:xfrm rot="10800000">
            <a:off x="3320011" y="24624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7" name="Google Shape;1497;p103"/>
          <p:cNvCxnSpPr/>
          <p:nvPr/>
        </p:nvCxnSpPr>
        <p:spPr>
          <a:xfrm rot="10800000">
            <a:off x="3320011" y="28487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8" name="Google Shape;1498;p103"/>
          <p:cNvCxnSpPr/>
          <p:nvPr/>
        </p:nvCxnSpPr>
        <p:spPr>
          <a:xfrm rot="10800000">
            <a:off x="3320011" y="26555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99" name="Google Shape;1499;p103"/>
          <p:cNvGrpSpPr/>
          <p:nvPr/>
        </p:nvGrpSpPr>
        <p:grpSpPr>
          <a:xfrm>
            <a:off x="3708852" y="2013064"/>
            <a:ext cx="1582372" cy="961571"/>
            <a:chOff x="1114701" y="3234112"/>
            <a:chExt cx="1582372" cy="961571"/>
          </a:xfrm>
        </p:grpSpPr>
        <p:sp>
          <p:nvSpPr>
            <p:cNvPr id="1500" name="Google Shape;1500;p103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501" name="Google Shape;1501;p103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502" name="Google Shape;1502;p103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503" name="Google Shape;1503;p103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1504" name="Google Shape;1504;p103"/>
          <p:cNvSpPr txBox="1"/>
          <p:nvPr/>
        </p:nvSpPr>
        <p:spPr>
          <a:xfrm>
            <a:off x="6403996" y="21537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05" name="Google Shape;1505;p103"/>
          <p:cNvSpPr/>
          <p:nvPr/>
        </p:nvSpPr>
        <p:spPr>
          <a:xfrm>
            <a:off x="6485450" y="24592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103"/>
          <p:cNvSpPr/>
          <p:nvPr/>
        </p:nvSpPr>
        <p:spPr>
          <a:xfrm>
            <a:off x="5570828" y="24682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</a:t>
            </a:r>
            <a:endParaRPr sz="1800"/>
          </a:p>
        </p:txBody>
      </p:sp>
      <p:sp>
        <p:nvSpPr>
          <p:cNvPr id="1507" name="Google Shape;1507;p103"/>
          <p:cNvSpPr txBox="1"/>
          <p:nvPr/>
        </p:nvSpPr>
        <p:spPr>
          <a:xfrm>
            <a:off x="5574207" y="21537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08" name="Google Shape;1508;p103"/>
          <p:cNvCxnSpPr>
            <a:stCxn id="1505" idx="3"/>
          </p:cNvCxnSpPr>
          <p:nvPr/>
        </p:nvCxnSpPr>
        <p:spPr>
          <a:xfrm rot="10800000">
            <a:off x="6776450" y="26375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9" name="Google Shape;1509;p103"/>
          <p:cNvCxnSpPr>
            <a:stCxn id="1505" idx="3"/>
            <a:endCxn id="1490" idx="3"/>
          </p:cNvCxnSpPr>
          <p:nvPr/>
        </p:nvCxnSpPr>
        <p:spPr>
          <a:xfrm>
            <a:off x="6987950" y="2646562"/>
            <a:ext cx="550800" cy="997200"/>
          </a:xfrm>
          <a:prstGeom prst="curvedConnector3">
            <a:avLst>
              <a:gd fmla="val 143254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3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104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Generic ArrayLists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Obscurantism in Java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15" name="Google Shape;1515;p10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ArrayLists</a:t>
            </a:r>
            <a:endParaRPr/>
          </a:p>
        </p:txBody>
      </p:sp>
      <p:sp>
        <p:nvSpPr>
          <p:cNvPr id="1516" name="Google Shape;1516;p10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Fall 2023</a:t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105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ALists (similar to generic SLists)</a:t>
            </a:r>
            <a:endParaRPr/>
          </a:p>
        </p:txBody>
      </p:sp>
      <p:sp>
        <p:nvSpPr>
          <p:cNvPr id="1522" name="Google Shape;1522;p105"/>
          <p:cNvSpPr txBox="1"/>
          <p:nvPr/>
        </p:nvSpPr>
        <p:spPr>
          <a:xfrm>
            <a:off x="269825" y="514525"/>
            <a:ext cx="3952200" cy="4571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int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capacity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int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3" name="Google Shape;1523;p105"/>
          <p:cNvSpPr txBox="1"/>
          <p:nvPr/>
        </p:nvSpPr>
        <p:spPr>
          <a:xfrm>
            <a:off x="4333075" y="514525"/>
            <a:ext cx="4648200" cy="4571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106"/>
          <p:cNvSpPr txBox="1"/>
          <p:nvPr/>
        </p:nvSpPr>
        <p:spPr>
          <a:xfrm>
            <a:off x="269825" y="514525"/>
            <a:ext cx="4649700" cy="4571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class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int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AList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private void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arraycopy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 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 </a:t>
            </a:r>
            <a:r>
              <a:rPr lang="en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D6DCE7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9" name="Google Shape;1529;p106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ALists (similar to generic SLists)</a:t>
            </a:r>
            <a:endParaRPr/>
          </a:p>
        </p:txBody>
      </p:sp>
      <p:sp>
        <p:nvSpPr>
          <p:cNvPr id="1530" name="Google Shape;1530;p106"/>
          <p:cNvSpPr txBox="1"/>
          <p:nvPr>
            <p:ph idx="1" type="body"/>
          </p:nvPr>
        </p:nvSpPr>
        <p:spPr>
          <a:xfrm>
            <a:off x="5036150" y="556500"/>
            <a:ext cx="39540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creating an array of references to Glorps: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[])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Object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1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Causes a compiler warning, which you should ignore.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not just </a:t>
            </a:r>
            <a:r>
              <a:rPr lang="en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new Glorp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cap</a:t>
            </a:r>
            <a:r>
              <a:rPr lang="en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/>
              <a:t>Will cause a “generic array creation” error.</a:t>
            </a:r>
            <a:endParaRPr b="1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107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Nulling Out Deleted Items</a:t>
            </a:r>
            <a:endParaRPr/>
          </a:p>
        </p:txBody>
      </p:sp>
      <p:sp>
        <p:nvSpPr>
          <p:cNvPr id="1536" name="Google Shape;1536;p107"/>
          <p:cNvSpPr txBox="1"/>
          <p:nvPr/>
        </p:nvSpPr>
        <p:spPr>
          <a:xfrm>
            <a:off x="4993100" y="704400"/>
            <a:ext cx="3724500" cy="151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lang="en" sz="1500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 sz="1500">
                <a:solidFill>
                  <a:srgbClr val="5FB3B3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removeLast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1500">
              <a:solidFill>
                <a:srgbClr val="FDFDFD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A2CC9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Glorp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returnItem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5EB2B2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getLast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items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size </a:t>
            </a:r>
            <a:r>
              <a:rPr lang="en" sz="1500">
                <a:solidFill>
                  <a:srgbClr val="F77A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-= </a:t>
            </a:r>
            <a:r>
              <a:rPr lang="en" sz="1500">
                <a:solidFill>
                  <a:srgbClr val="F7AD56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500">
                <a:solidFill>
                  <a:srgbClr val="C494C4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1500">
                <a:solidFill>
                  <a:srgbClr val="D6DCE7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returnItem</a:t>
            </a:r>
            <a:r>
              <a:rPr lang="en" sz="1500">
                <a:solidFill>
                  <a:srgbClr val="A5ABB8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500">
              <a:solidFill>
                <a:srgbClr val="A5ABB8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DFDFD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99CF5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7" name="Google Shape;1537;p107"/>
          <p:cNvSpPr txBox="1"/>
          <p:nvPr>
            <p:ph idx="1" type="body"/>
          </p:nvPr>
        </p:nvSpPr>
        <p:spPr>
          <a:xfrm>
            <a:off x="107047" y="402200"/>
            <a:ext cx="461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Unlike integer based ALists, we actually want to null out deleted items.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 only destroys unwanted objects when the last reference has been lost.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Keeping references to unneeded objects is sometimes called loitering.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Save memory. Don’t loiter.</a:t>
            </a:r>
            <a:endParaRPr/>
          </a:p>
        </p:txBody>
      </p:sp>
      <p:pic>
        <p:nvPicPr>
          <p:cNvPr id="1538" name="Google Shape;1538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50" y="3871975"/>
            <a:ext cx="1690850" cy="11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9" name="Google Shape;1539;p107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0" name="Google Shape;1540;p107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1" name="Google Shape;1541;p107"/>
          <p:cNvSpPr/>
          <p:nvPr/>
        </p:nvSpPr>
        <p:spPr>
          <a:xfrm>
            <a:off x="6665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42" name="Google Shape;1542;p107"/>
          <p:cNvSpPr/>
          <p:nvPr/>
        </p:nvSpPr>
        <p:spPr>
          <a:xfrm>
            <a:off x="7168175" y="3182100"/>
            <a:ext cx="6183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43" name="Google Shape;1543;p107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44" name="Google Shape;1544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5" name="Google Shape;1545;p107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" name="Google Shape;1546;p107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47" name="Google Shape;1547;p107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8" name="Google Shape;1548;p107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</a:t>
            </a:r>
            <a:endParaRPr sz="1800"/>
          </a:p>
        </p:txBody>
      </p:sp>
      <p:sp>
        <p:nvSpPr>
          <p:cNvPr id="1549" name="Google Shape;1549;p107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50" name="Google Shape;1550;p107"/>
          <p:cNvCxnSpPr>
            <a:stCxn id="1547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1" name="Google Shape;1551;p107"/>
          <p:cNvCxnSpPr>
            <a:stCxn id="1547" idx="3"/>
            <a:endCxn id="1542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52" name="Google Shape;1552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3" name="Google Shape;1553;p107"/>
          <p:cNvCxnSpPr/>
          <p:nvPr/>
        </p:nvCxnSpPr>
        <p:spPr>
          <a:xfrm>
            <a:off x="6923600" y="3422450"/>
            <a:ext cx="241500" cy="418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4" name="Google Shape;1554;p107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5" name="Google Shape;1555;p107"/>
          <p:cNvCxnSpPr/>
          <p:nvPr/>
        </p:nvCxnSpPr>
        <p:spPr>
          <a:xfrm flipH="1">
            <a:off x="4329337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9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108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Loitering Example</a:t>
            </a:r>
            <a:endParaRPr/>
          </a:p>
        </p:txBody>
      </p:sp>
      <p:pic>
        <p:nvPicPr>
          <p:cNvPr id="1561" name="Google Shape;1561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50" y="3871975"/>
            <a:ext cx="1690850" cy="11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2" name="Google Shape;1562;p108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63" name="Google Shape;1563;p108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64" name="Google Shape;1564;p108"/>
          <p:cNvSpPr/>
          <p:nvPr/>
        </p:nvSpPr>
        <p:spPr>
          <a:xfrm>
            <a:off x="6665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65" name="Google Shape;1565;p108"/>
          <p:cNvSpPr/>
          <p:nvPr/>
        </p:nvSpPr>
        <p:spPr>
          <a:xfrm>
            <a:off x="7168175" y="3182100"/>
            <a:ext cx="6183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66" name="Google Shape;1566;p108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67" name="Google Shape;1567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8" name="Google Shape;1568;p108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108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70" name="Google Shape;1570;p108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108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1572" name="Google Shape;1572;p108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73" name="Google Shape;1573;p108"/>
          <p:cNvCxnSpPr>
            <a:stCxn id="1570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4" name="Google Shape;1574;p108"/>
          <p:cNvCxnSpPr>
            <a:stCxn id="1570" idx="3"/>
            <a:endCxn id="1565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75" name="Google Shape;1575;p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6" name="Google Shape;1576;p108"/>
          <p:cNvCxnSpPr/>
          <p:nvPr/>
        </p:nvCxnSpPr>
        <p:spPr>
          <a:xfrm>
            <a:off x="6923600" y="3422450"/>
            <a:ext cx="241500" cy="418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7" name="Google Shape;1577;p108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8" name="Google Shape;1578;p108"/>
          <p:cNvCxnSpPr/>
          <p:nvPr/>
        </p:nvCxnSpPr>
        <p:spPr>
          <a:xfrm flipH="1">
            <a:off x="4329338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9" name="Google Shape;1579;p108"/>
          <p:cNvSpPr txBox="1"/>
          <p:nvPr>
            <p:ph idx="1" type="body"/>
          </p:nvPr>
        </p:nvSpPr>
        <p:spPr>
          <a:xfrm>
            <a:off x="107050" y="402200"/>
            <a:ext cx="85206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Changing size to 2 yields a correct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memory is wasted storing a reference to the red sign image.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p109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Loitering Example</a:t>
            </a:r>
            <a:endParaRPr/>
          </a:p>
        </p:txBody>
      </p:sp>
      <p:sp>
        <p:nvSpPr>
          <p:cNvPr id="1585" name="Google Shape;1585;p109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86" name="Google Shape;1586;p109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87" name="Google Shape;1587;p109"/>
          <p:cNvSpPr/>
          <p:nvPr/>
        </p:nvSpPr>
        <p:spPr>
          <a:xfrm>
            <a:off x="6665675" y="3182100"/>
            <a:ext cx="5442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88" name="Google Shape;1588;p109"/>
          <p:cNvSpPr/>
          <p:nvPr/>
        </p:nvSpPr>
        <p:spPr>
          <a:xfrm>
            <a:off x="7217675" y="318210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589" name="Google Shape;1589;p109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90" name="Google Shape;1590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1" name="Google Shape;1591;p109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109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593" name="Google Shape;1593;p109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109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1595" name="Google Shape;1595;p109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596" name="Google Shape;1596;p109"/>
          <p:cNvCxnSpPr>
            <a:stCxn id="1593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7" name="Google Shape;1597;p109"/>
          <p:cNvCxnSpPr>
            <a:stCxn id="1593" idx="3"/>
            <a:endCxn id="1588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98" name="Google Shape;1598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99" name="Google Shape;1599;p109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0" name="Google Shape;1600;p109"/>
          <p:cNvCxnSpPr/>
          <p:nvPr/>
        </p:nvCxnSpPr>
        <p:spPr>
          <a:xfrm flipH="1">
            <a:off x="4329337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1" name="Google Shape;1601;p109"/>
          <p:cNvSpPr txBox="1"/>
          <p:nvPr>
            <p:ph idx="1" type="body"/>
          </p:nvPr>
        </p:nvSpPr>
        <p:spPr>
          <a:xfrm>
            <a:off x="107050" y="402200"/>
            <a:ext cx="8520600" cy="19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Changing size to 2 yields a correct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memory is wasted storing a reference to the red sign image.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By nulling out items[2], Java is free to destroy the unneeded image from memory, which could be potentially megabytes in size.</a:t>
            </a:r>
            <a:endParaRPr/>
          </a:p>
        </p:txBody>
      </p:sp>
      <p:pic>
        <p:nvPicPr>
          <p:cNvPr id="1602" name="Google Shape;1602;p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7950" y="3871975"/>
            <a:ext cx="1690850" cy="11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110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Loitering Example</a:t>
            </a:r>
            <a:endParaRPr/>
          </a:p>
        </p:txBody>
      </p:sp>
      <p:sp>
        <p:nvSpPr>
          <p:cNvPr id="1608" name="Google Shape;1608;p110"/>
          <p:cNvSpPr/>
          <p:nvPr/>
        </p:nvSpPr>
        <p:spPr>
          <a:xfrm>
            <a:off x="56606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09" name="Google Shape;1609;p110"/>
          <p:cNvSpPr/>
          <p:nvPr/>
        </p:nvSpPr>
        <p:spPr>
          <a:xfrm>
            <a:off x="6163175" y="3182088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10" name="Google Shape;1610;p110"/>
          <p:cNvSpPr/>
          <p:nvPr/>
        </p:nvSpPr>
        <p:spPr>
          <a:xfrm>
            <a:off x="6665675" y="3182100"/>
            <a:ext cx="5442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611" name="Google Shape;1611;p110"/>
          <p:cNvSpPr/>
          <p:nvPr/>
        </p:nvSpPr>
        <p:spPr>
          <a:xfrm>
            <a:off x="7217675" y="3182100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null</a:t>
            </a:r>
            <a:endParaRPr sz="1800"/>
          </a:p>
        </p:txBody>
      </p:sp>
      <p:sp>
        <p:nvSpPr>
          <p:cNvPr id="1612" name="Google Shape;1612;p110"/>
          <p:cNvSpPr txBox="1"/>
          <p:nvPr/>
        </p:nvSpPr>
        <p:spPr>
          <a:xfrm>
            <a:off x="5768153" y="3474425"/>
            <a:ext cx="1830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0    1    2    3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613" name="Google Shape;1613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500" y="4069343"/>
            <a:ext cx="1593250" cy="8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4" name="Google Shape;1614;p110"/>
          <p:cNvSpPr/>
          <p:nvPr/>
        </p:nvSpPr>
        <p:spPr>
          <a:xfrm>
            <a:off x="5429750" y="2293500"/>
            <a:ext cx="1974300" cy="759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110"/>
          <p:cNvSpPr txBox="1"/>
          <p:nvPr/>
        </p:nvSpPr>
        <p:spPr>
          <a:xfrm>
            <a:off x="6403996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items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616" name="Google Shape;1616;p110"/>
          <p:cNvSpPr/>
          <p:nvPr/>
        </p:nvSpPr>
        <p:spPr>
          <a:xfrm>
            <a:off x="6485450" y="25354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110"/>
          <p:cNvSpPr/>
          <p:nvPr/>
        </p:nvSpPr>
        <p:spPr>
          <a:xfrm>
            <a:off x="5570828" y="2544425"/>
            <a:ext cx="5688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</a:t>
            </a:r>
            <a:endParaRPr sz="1800"/>
          </a:p>
        </p:txBody>
      </p:sp>
      <p:sp>
        <p:nvSpPr>
          <p:cNvPr id="1618" name="Google Shape;1618;p110"/>
          <p:cNvSpPr txBox="1"/>
          <p:nvPr/>
        </p:nvSpPr>
        <p:spPr>
          <a:xfrm>
            <a:off x="5574207" y="22299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1619" name="Google Shape;1619;p110"/>
          <p:cNvCxnSpPr>
            <a:stCxn id="1616" idx="3"/>
          </p:cNvCxnSpPr>
          <p:nvPr/>
        </p:nvCxnSpPr>
        <p:spPr>
          <a:xfrm rot="10800000">
            <a:off x="6776450" y="2713762"/>
            <a:ext cx="211500" cy="9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0" name="Google Shape;1620;p110"/>
          <p:cNvCxnSpPr>
            <a:stCxn id="1616" idx="3"/>
            <a:endCxn id="1611" idx="3"/>
          </p:cNvCxnSpPr>
          <p:nvPr/>
        </p:nvCxnSpPr>
        <p:spPr>
          <a:xfrm>
            <a:off x="6987950" y="2722762"/>
            <a:ext cx="798600" cy="646800"/>
          </a:xfrm>
          <a:prstGeom prst="curvedConnector3">
            <a:avLst>
              <a:gd fmla="val 129808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21" name="Google Shape;1621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1875" y="3951588"/>
            <a:ext cx="1785822" cy="95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2" name="Google Shape;1622;p110"/>
          <p:cNvCxnSpPr/>
          <p:nvPr/>
        </p:nvCxnSpPr>
        <p:spPr>
          <a:xfrm flipH="1">
            <a:off x="5975337" y="3422450"/>
            <a:ext cx="447300" cy="44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3" name="Google Shape;1623;p110"/>
          <p:cNvCxnSpPr/>
          <p:nvPr/>
        </p:nvCxnSpPr>
        <p:spPr>
          <a:xfrm flipH="1">
            <a:off x="4329337" y="3361175"/>
            <a:ext cx="1575900" cy="544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4" name="Google Shape;1624;p110"/>
          <p:cNvSpPr txBox="1"/>
          <p:nvPr>
            <p:ph idx="1" type="body"/>
          </p:nvPr>
        </p:nvSpPr>
        <p:spPr>
          <a:xfrm>
            <a:off x="107050" y="402200"/>
            <a:ext cx="8520600" cy="21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Changing size to 2 yields a correct AList.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memory is wasted storing a reference to the red sign image.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By nulling out items[2], Java is free to destroy the unneeded image from memory, </a:t>
            </a:r>
            <a:r>
              <a:rPr lang="en"/>
              <a:t>which could be potentially megabytes in size.</a:t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111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 Last Look at Linked 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Naive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Basic ArrayList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The Allegory of the Cave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removeLast Implementation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Resizing ArrayLists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Theory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Resizing Array Implementation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(Warmup)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Runtime Analysis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">
                <a:solidFill>
                  <a:schemeClr val="dk2"/>
                </a:solidFill>
              </a:rPr>
              <a:t>Better Resizing Strategy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Generic ArrayLists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Obscurantism in Java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0" name="Google Shape;1630;p111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Obscurantism in Java</a:t>
            </a:r>
            <a:endParaRPr/>
          </a:p>
        </p:txBody>
      </p:sp>
      <p:sp>
        <p:nvSpPr>
          <p:cNvPr id="1631" name="Google Shape;1631;p111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7, CS61B, Spring 2023</a:t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11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last thought: </a:t>
            </a:r>
            <a:r>
              <a:rPr lang="en"/>
              <a:t>Obscurantism in Java</a:t>
            </a:r>
            <a:endParaRPr/>
          </a:p>
        </p:txBody>
      </p:sp>
      <p:sp>
        <p:nvSpPr>
          <p:cNvPr id="1637" name="Google Shape;1637;p112"/>
          <p:cNvSpPr txBox="1"/>
          <p:nvPr/>
        </p:nvSpPr>
        <p:spPr>
          <a:xfrm>
            <a:off x="148650" y="1722641"/>
            <a:ext cx="8082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rPr>
              <a:t>User’s mental model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" sz="2000"/>
              <a:t>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{5, 3, 1, 7, 22, -1} →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{5, 3, 1, 7, 22}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638" name="Google Shape;1638;p112"/>
          <p:cNvGrpSpPr/>
          <p:nvPr/>
        </p:nvGrpSpPr>
        <p:grpSpPr>
          <a:xfrm>
            <a:off x="193495" y="2340566"/>
            <a:ext cx="6614360" cy="2695223"/>
            <a:chOff x="193495" y="1939000"/>
            <a:chExt cx="6614360" cy="2695223"/>
          </a:xfrm>
        </p:grpSpPr>
        <p:sp>
          <p:nvSpPr>
            <p:cNvPr id="1639" name="Google Shape;1639;p112"/>
            <p:cNvSpPr/>
            <p:nvPr/>
          </p:nvSpPr>
          <p:spPr>
            <a:xfrm>
              <a:off x="51931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40" name="Google Shape;1640;p112"/>
            <p:cNvSpPr/>
            <p:nvPr/>
          </p:nvSpPr>
          <p:spPr>
            <a:xfrm>
              <a:off x="56956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41" name="Google Shape;1641;p112"/>
            <p:cNvSpPr/>
            <p:nvPr/>
          </p:nvSpPr>
          <p:spPr>
            <a:xfrm>
              <a:off x="6198171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42" name="Google Shape;1642;p112"/>
            <p:cNvSpPr/>
            <p:nvPr/>
          </p:nvSpPr>
          <p:spPr>
            <a:xfrm>
              <a:off x="4697816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...</a:t>
              </a:r>
              <a:endParaRPr sz="1800"/>
            </a:p>
          </p:txBody>
        </p:sp>
        <p:sp>
          <p:nvSpPr>
            <p:cNvPr id="1643" name="Google Shape;1643;p112"/>
            <p:cNvSpPr/>
            <p:nvPr/>
          </p:nvSpPr>
          <p:spPr>
            <a:xfrm>
              <a:off x="890600" y="2487550"/>
              <a:ext cx="3636000" cy="9075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44" name="Google Shape;1644;p112"/>
            <p:cNvCxnSpPr/>
            <p:nvPr/>
          </p:nvCxnSpPr>
          <p:spPr>
            <a:xfrm rot="10800000">
              <a:off x="442636" y="2633134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45" name="Google Shape;1645;p112"/>
            <p:cNvCxnSpPr/>
            <p:nvPr/>
          </p:nvCxnSpPr>
          <p:spPr>
            <a:xfrm rot="10800000">
              <a:off x="442636" y="2880382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46" name="Google Shape;1646;p112"/>
            <p:cNvCxnSpPr/>
            <p:nvPr/>
          </p:nvCxnSpPr>
          <p:spPr>
            <a:xfrm rot="10800000">
              <a:off x="442636" y="3266638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47" name="Google Shape;1647;p112"/>
            <p:cNvCxnSpPr/>
            <p:nvPr/>
          </p:nvCxnSpPr>
          <p:spPr>
            <a:xfrm rot="10800000">
              <a:off x="442636" y="3073510"/>
              <a:ext cx="43230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648" name="Google Shape;1648;p112"/>
            <p:cNvGrpSpPr/>
            <p:nvPr/>
          </p:nvGrpSpPr>
          <p:grpSpPr>
            <a:xfrm>
              <a:off x="831477" y="2430989"/>
              <a:ext cx="1582372" cy="961571"/>
              <a:chOff x="1114701" y="3234112"/>
              <a:chExt cx="1582372" cy="961571"/>
            </a:xfrm>
          </p:grpSpPr>
          <p:sp>
            <p:nvSpPr>
              <p:cNvPr id="1649" name="Google Shape;1649;p112"/>
              <p:cNvSpPr txBox="1"/>
              <p:nvPr/>
            </p:nvSpPr>
            <p:spPr>
              <a:xfrm>
                <a:off x="1114701" y="3234112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addLast()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1650" name="Google Shape;1650;p112"/>
              <p:cNvSpPr txBox="1"/>
              <p:nvPr/>
            </p:nvSpPr>
            <p:spPr>
              <a:xfrm>
                <a:off x="1122672" y="344422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1651" name="Google Shape;1651;p112"/>
              <p:cNvSpPr txBox="1"/>
              <p:nvPr/>
            </p:nvSpPr>
            <p:spPr>
              <a:xfrm>
                <a:off x="1122672" y="3859383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get(int i)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  <p:sp>
            <p:nvSpPr>
              <p:cNvPr id="1652" name="Google Shape;1652;p112"/>
              <p:cNvSpPr txBox="1"/>
              <p:nvPr/>
            </p:nvSpPr>
            <p:spPr>
              <a:xfrm>
                <a:off x="1122672" y="3666255"/>
                <a:ext cx="1574400" cy="33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Ubuntu Mono"/>
                    <a:ea typeface="Ubuntu Mono"/>
                    <a:cs typeface="Ubuntu Mono"/>
                    <a:sym typeface="Ubuntu Mono"/>
                  </a:rPr>
                  <a:t>removeLast()</a:t>
                </a:r>
                <a:endParaRPr>
                  <a:latin typeface="Ubuntu Mono"/>
                  <a:ea typeface="Ubuntu Mono"/>
                  <a:cs typeface="Ubuntu Mono"/>
                  <a:sym typeface="Ubuntu Mono"/>
                </a:endParaRPr>
              </a:p>
            </p:txBody>
          </p:sp>
        </p:grpSp>
        <p:sp>
          <p:nvSpPr>
            <p:cNvPr id="1653" name="Google Shape;1653;p112"/>
            <p:cNvSpPr txBox="1"/>
            <p:nvPr/>
          </p:nvSpPr>
          <p:spPr>
            <a:xfrm>
              <a:off x="3526621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items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1654" name="Google Shape;1654;p112"/>
            <p:cNvSpPr/>
            <p:nvPr/>
          </p:nvSpPr>
          <p:spPr>
            <a:xfrm>
              <a:off x="3608075" y="2877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112"/>
            <p:cNvSpPr/>
            <p:nvPr/>
          </p:nvSpPr>
          <p:spPr>
            <a:xfrm>
              <a:off x="674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656" name="Google Shape;1656;p112"/>
            <p:cNvSpPr/>
            <p:nvPr/>
          </p:nvSpPr>
          <p:spPr>
            <a:xfrm>
              <a:off x="1177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3</a:t>
              </a:r>
              <a:endParaRPr sz="1800"/>
            </a:p>
          </p:txBody>
        </p:sp>
        <p:sp>
          <p:nvSpPr>
            <p:cNvPr id="1657" name="Google Shape;1657;p112"/>
            <p:cNvSpPr/>
            <p:nvPr/>
          </p:nvSpPr>
          <p:spPr>
            <a:xfrm>
              <a:off x="16798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1</a:t>
              </a:r>
              <a:endParaRPr sz="1800"/>
            </a:p>
          </p:txBody>
        </p:sp>
        <p:sp>
          <p:nvSpPr>
            <p:cNvPr id="1658" name="Google Shape;1658;p112"/>
            <p:cNvSpPr/>
            <p:nvPr/>
          </p:nvSpPr>
          <p:spPr>
            <a:xfrm>
              <a:off x="2182375" y="4121086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7</a:t>
              </a:r>
              <a:endParaRPr sz="1800"/>
            </a:p>
          </p:txBody>
        </p:sp>
        <p:sp>
          <p:nvSpPr>
            <p:cNvPr id="1659" name="Google Shape;1659;p112"/>
            <p:cNvSpPr/>
            <p:nvPr/>
          </p:nvSpPr>
          <p:spPr>
            <a:xfrm>
              <a:off x="2684875" y="4123477"/>
              <a:ext cx="502500" cy="3747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22</a:t>
              </a:r>
              <a:endParaRPr sz="1800"/>
            </a:p>
          </p:txBody>
        </p:sp>
        <p:sp>
          <p:nvSpPr>
            <p:cNvPr id="1660" name="Google Shape;1660;p112"/>
            <p:cNvSpPr/>
            <p:nvPr/>
          </p:nvSpPr>
          <p:spPr>
            <a:xfrm>
              <a:off x="31873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-1</a:t>
              </a:r>
              <a:endParaRPr sz="1800"/>
            </a:p>
          </p:txBody>
        </p:sp>
        <p:sp>
          <p:nvSpPr>
            <p:cNvPr id="1661" name="Google Shape;1661;p112"/>
            <p:cNvSpPr/>
            <p:nvPr/>
          </p:nvSpPr>
          <p:spPr>
            <a:xfrm>
              <a:off x="36898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62" name="Google Shape;1662;p112"/>
            <p:cNvSpPr/>
            <p:nvPr/>
          </p:nvSpPr>
          <p:spPr>
            <a:xfrm>
              <a:off x="4192375" y="4123477"/>
              <a:ext cx="502500" cy="3747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0</a:t>
              </a:r>
              <a:endParaRPr sz="1800"/>
            </a:p>
          </p:txBody>
        </p:sp>
        <p:sp>
          <p:nvSpPr>
            <p:cNvPr id="1663" name="Google Shape;1663;p112"/>
            <p:cNvSpPr/>
            <p:nvPr/>
          </p:nvSpPr>
          <p:spPr>
            <a:xfrm>
              <a:off x="2759713" y="2886138"/>
              <a:ext cx="502500" cy="374700"/>
            </a:xfrm>
            <a:prstGeom prst="rect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5</a:t>
              </a:r>
              <a:endParaRPr sz="1800"/>
            </a:p>
          </p:txBody>
        </p:sp>
        <p:sp>
          <p:nvSpPr>
            <p:cNvPr id="1664" name="Google Shape;1664;p112"/>
            <p:cNvSpPr txBox="1"/>
            <p:nvPr/>
          </p:nvSpPr>
          <p:spPr>
            <a:xfrm>
              <a:off x="2730450" y="2571719"/>
              <a:ext cx="8322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size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cxnSp>
          <p:nvCxnSpPr>
            <p:cNvPr id="1665" name="Google Shape;1665;p112"/>
            <p:cNvCxnSpPr>
              <a:stCxn id="1654" idx="3"/>
            </p:cNvCxnSpPr>
            <p:nvPr/>
          </p:nvCxnSpPr>
          <p:spPr>
            <a:xfrm rot="10800000">
              <a:off x="3899075" y="3055488"/>
              <a:ext cx="211500" cy="90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6" name="Google Shape;1666;p112"/>
            <p:cNvCxnSpPr>
              <a:stCxn id="1654" idx="3"/>
              <a:endCxn id="1658" idx="0"/>
            </p:cNvCxnSpPr>
            <p:nvPr/>
          </p:nvCxnSpPr>
          <p:spPr>
            <a:xfrm flipH="1">
              <a:off x="2433575" y="3064488"/>
              <a:ext cx="1677000" cy="1056600"/>
            </a:xfrm>
            <a:prstGeom prst="curvedConnector4">
              <a:avLst>
                <a:gd fmla="val -14199" name="adj1"/>
                <a:gd fmla="val 58866" name="adj2"/>
              </a:avLst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667" name="Google Shape;1667;p112"/>
            <p:cNvSpPr txBox="1"/>
            <p:nvPr/>
          </p:nvSpPr>
          <p:spPr>
            <a:xfrm>
              <a:off x="782355" y="4413423"/>
              <a:ext cx="6025500" cy="2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0    1    2    3    4    5    6    7         97   98   99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668" name="Google Shape;1668;p112"/>
            <p:cNvSpPr txBox="1"/>
            <p:nvPr/>
          </p:nvSpPr>
          <p:spPr>
            <a:xfrm>
              <a:off x="193495" y="1939000"/>
              <a:ext cx="5308500" cy="4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BE0712"/>
                  </a:solidFill>
                  <a:latin typeface="Calibri"/>
                  <a:ea typeface="Calibri"/>
                  <a:cs typeface="Calibri"/>
                  <a:sym typeface="Calibri"/>
                </a:rPr>
                <a:t>Actual truth</a:t>
              </a:r>
              <a:r>
                <a:rPr lang="en" sz="2000">
                  <a:latin typeface="Calibri"/>
                  <a:ea typeface="Calibri"/>
                  <a:cs typeface="Calibri"/>
                  <a:sym typeface="Calibri"/>
                </a:rPr>
                <a:t>:</a:t>
              </a:r>
              <a:endParaRPr sz="20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pic>
        <p:nvPicPr>
          <p:cNvPr id="1669" name="Google Shape;1669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200" y="2200024"/>
            <a:ext cx="3644251" cy="2056939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11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talk of “layers of abstraction” often in computer science.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Related concept: obscurantism. The user of a class does not and should not know how it works.</a:t>
            </a:r>
            <a:endParaRPr/>
          </a:p>
        </p:txBody>
      </p:sp>
      <p:pic>
        <p:nvPicPr>
          <p:cNvPr id="1671" name="Google Shape;1671;p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4665" y="4144737"/>
            <a:ext cx="1613000" cy="913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2" name="Google Shape;1672;p112"/>
          <p:cNvCxnSpPr/>
          <p:nvPr/>
        </p:nvCxnSpPr>
        <p:spPr>
          <a:xfrm>
            <a:off x="8521176" y="4202440"/>
            <a:ext cx="0" cy="1935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3" name="Google Shape;1673;p112"/>
          <p:cNvCxnSpPr/>
          <p:nvPr/>
        </p:nvCxnSpPr>
        <p:spPr>
          <a:xfrm>
            <a:off x="8138546" y="4261102"/>
            <a:ext cx="149700" cy="1497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4" name="Google Shape;1674;p112"/>
          <p:cNvCxnSpPr/>
          <p:nvPr/>
        </p:nvCxnSpPr>
        <p:spPr>
          <a:xfrm flipH="1">
            <a:off x="8718139" y="4257152"/>
            <a:ext cx="168600" cy="1686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Goal: AList.java</a:t>
            </a:r>
            <a:endParaRPr/>
          </a:p>
        </p:txBody>
      </p:sp>
      <p:sp>
        <p:nvSpPr>
          <p:cNvPr id="380" name="Google Shape;380;p32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Want to figure out how to build an array version of a list: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lecture we’ll only do back operations. Project 1B is the front operations.</a:t>
            </a:r>
            <a:endParaRPr/>
          </a:p>
        </p:txBody>
      </p:sp>
      <p:sp>
        <p:nvSpPr>
          <p:cNvPr id="381" name="Google Shape;381;p32"/>
          <p:cNvSpPr/>
          <p:nvPr/>
        </p:nvSpPr>
        <p:spPr>
          <a:xfrm>
            <a:off x="2881239" y="4021225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2" name="Google Shape;382;p32"/>
          <p:cNvCxnSpPr/>
          <p:nvPr/>
        </p:nvCxnSpPr>
        <p:spPr>
          <a:xfrm rot="10800000">
            <a:off x="2433273" y="4166809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32"/>
          <p:cNvCxnSpPr/>
          <p:nvPr/>
        </p:nvCxnSpPr>
        <p:spPr>
          <a:xfrm rot="10800000">
            <a:off x="2433273" y="4414057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32"/>
          <p:cNvCxnSpPr/>
          <p:nvPr/>
        </p:nvCxnSpPr>
        <p:spPr>
          <a:xfrm rot="10800000">
            <a:off x="2433273" y="480031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32"/>
          <p:cNvCxnSpPr/>
          <p:nvPr/>
        </p:nvCxnSpPr>
        <p:spPr>
          <a:xfrm rot="10800000">
            <a:off x="2433273" y="460718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6" name="Google Shape;386;p32"/>
          <p:cNvGrpSpPr/>
          <p:nvPr/>
        </p:nvGrpSpPr>
        <p:grpSpPr>
          <a:xfrm>
            <a:off x="2822114" y="3964664"/>
            <a:ext cx="1582372" cy="961571"/>
            <a:chOff x="1114701" y="3234112"/>
            <a:chExt cx="1582372" cy="961571"/>
          </a:xfrm>
        </p:grpSpPr>
        <p:sp>
          <p:nvSpPr>
            <p:cNvPr id="387" name="Google Shape;387;p32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88" name="Google Shape;388;p32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89" name="Google Shape;389;p32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90" name="Google Shape;390;p32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</a:t>
              </a: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sp>
        <p:nvSpPr>
          <p:cNvPr id="391" name="Google Shape;391;p32"/>
          <p:cNvSpPr txBox="1"/>
          <p:nvPr/>
        </p:nvSpPr>
        <p:spPr>
          <a:xfrm>
            <a:off x="4930888" y="4185650"/>
            <a:ext cx="8946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Ubuntu Mono"/>
                <a:ea typeface="Ubuntu Mono"/>
                <a:cs typeface="Ubuntu Mono"/>
                <a:sym typeface="Ubuntu Mono"/>
              </a:rPr>
              <a:t>???</a:t>
            </a:r>
            <a:endParaRPr b="1" sz="24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392" name="Google Shape;392;p32"/>
          <p:cNvSpPr txBox="1"/>
          <p:nvPr/>
        </p:nvSpPr>
        <p:spPr>
          <a:xfrm>
            <a:off x="7140525" y="4443125"/>
            <a:ext cx="1399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try it out...</a:t>
            </a:r>
            <a:endParaRPr/>
          </a:p>
        </p:txBody>
      </p:sp>
      <p:grpSp>
        <p:nvGrpSpPr>
          <p:cNvPr id="393" name="Google Shape;393;p32"/>
          <p:cNvGrpSpPr/>
          <p:nvPr/>
        </p:nvGrpSpPr>
        <p:grpSpPr>
          <a:xfrm>
            <a:off x="916199" y="2750127"/>
            <a:ext cx="1031828" cy="429277"/>
            <a:chOff x="809625" y="3638550"/>
            <a:chExt cx="1190525" cy="495300"/>
          </a:xfrm>
        </p:grpSpPr>
        <p:sp>
          <p:nvSpPr>
            <p:cNvPr id="394" name="Google Shape;394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D9D2E9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??</a:t>
              </a: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6" name="Google Shape;396;p32"/>
          <p:cNvSpPr/>
          <p:nvPr/>
        </p:nvSpPr>
        <p:spPr>
          <a:xfrm>
            <a:off x="1043564" y="1605763"/>
            <a:ext cx="3248700" cy="907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2"/>
          <p:cNvSpPr txBox="1"/>
          <p:nvPr/>
        </p:nvSpPr>
        <p:spPr>
          <a:xfrm>
            <a:off x="2507972" y="1832319"/>
            <a:ext cx="356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98" name="Google Shape;398;p32"/>
          <p:cNvSpPr/>
          <p:nvPr/>
        </p:nvSpPr>
        <p:spPr>
          <a:xfrm>
            <a:off x="2394060" y="1848502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2"/>
          <p:cNvSpPr/>
          <p:nvPr/>
        </p:nvSpPr>
        <p:spPr>
          <a:xfrm>
            <a:off x="2399300" y="1842625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2"/>
          <p:cNvSpPr/>
          <p:nvPr/>
        </p:nvSpPr>
        <p:spPr>
          <a:xfrm>
            <a:off x="3042150" y="1848713"/>
            <a:ext cx="502500" cy="374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" name="Google Shape;401;p32"/>
          <p:cNvCxnSpPr>
            <a:stCxn id="400" idx="3"/>
            <a:endCxn id="395" idx="0"/>
          </p:cNvCxnSpPr>
          <p:nvPr/>
        </p:nvCxnSpPr>
        <p:spPr>
          <a:xfrm flipH="1">
            <a:off x="1690050" y="2036063"/>
            <a:ext cx="1854600" cy="714000"/>
          </a:xfrm>
          <a:prstGeom prst="curvedConnector4">
            <a:avLst>
              <a:gd fmla="val -12840" name="adj1"/>
              <a:gd fmla="val 63124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2" name="Google Shape;402;p32"/>
          <p:cNvCxnSpPr>
            <a:stCxn id="400" idx="3"/>
          </p:cNvCxnSpPr>
          <p:nvPr/>
        </p:nvCxnSpPr>
        <p:spPr>
          <a:xfrm rot="10800000">
            <a:off x="3255450" y="2031563"/>
            <a:ext cx="289200" cy="4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3" name="Google Shape;403;p32"/>
          <p:cNvCxnSpPr/>
          <p:nvPr/>
        </p:nvCxnSpPr>
        <p:spPr>
          <a:xfrm rot="10800000">
            <a:off x="595598" y="1751346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32"/>
          <p:cNvCxnSpPr/>
          <p:nvPr/>
        </p:nvCxnSpPr>
        <p:spPr>
          <a:xfrm rot="10800000">
            <a:off x="595598" y="1998595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5" name="Google Shape;405;p32"/>
          <p:cNvGrpSpPr/>
          <p:nvPr/>
        </p:nvGrpSpPr>
        <p:grpSpPr>
          <a:xfrm>
            <a:off x="3034695" y="2750127"/>
            <a:ext cx="1031828" cy="429277"/>
            <a:chOff x="809625" y="3638550"/>
            <a:chExt cx="1190525" cy="495300"/>
          </a:xfrm>
        </p:grpSpPr>
        <p:sp>
          <p:nvSpPr>
            <p:cNvPr id="406" name="Google Shape;406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5</a:t>
              </a: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08" name="Google Shape;408;p32"/>
          <p:cNvCxnSpPr/>
          <p:nvPr/>
        </p:nvCxnSpPr>
        <p:spPr>
          <a:xfrm>
            <a:off x="1681213" y="3059363"/>
            <a:ext cx="89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9" name="Google Shape;409;p32"/>
          <p:cNvSpPr txBox="1"/>
          <p:nvPr/>
        </p:nvSpPr>
        <p:spPr>
          <a:xfrm>
            <a:off x="2393679" y="1543294"/>
            <a:ext cx="8322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size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cxnSp>
        <p:nvCxnSpPr>
          <p:cNvPr id="410" name="Google Shape;410;p32"/>
          <p:cNvCxnSpPr/>
          <p:nvPr/>
        </p:nvCxnSpPr>
        <p:spPr>
          <a:xfrm rot="10800000">
            <a:off x="595598" y="2384850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32"/>
          <p:cNvCxnSpPr/>
          <p:nvPr/>
        </p:nvCxnSpPr>
        <p:spPr>
          <a:xfrm rot="10800000">
            <a:off x="595598" y="2191723"/>
            <a:ext cx="432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32"/>
          <p:cNvSpPr/>
          <p:nvPr/>
        </p:nvSpPr>
        <p:spPr>
          <a:xfrm>
            <a:off x="2560914" y="2750102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2"/>
          <p:cNvSpPr/>
          <p:nvPr/>
        </p:nvSpPr>
        <p:spPr>
          <a:xfrm>
            <a:off x="400188" y="2750102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4" name="Google Shape;414;p32"/>
          <p:cNvCxnSpPr/>
          <p:nvPr/>
        </p:nvCxnSpPr>
        <p:spPr>
          <a:xfrm rot="10800000">
            <a:off x="1947913" y="2834688"/>
            <a:ext cx="842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15" name="Google Shape;415;p32"/>
          <p:cNvGrpSpPr/>
          <p:nvPr/>
        </p:nvGrpSpPr>
        <p:grpSpPr>
          <a:xfrm>
            <a:off x="5153195" y="2750139"/>
            <a:ext cx="1031828" cy="429277"/>
            <a:chOff x="809625" y="3638550"/>
            <a:chExt cx="1190525" cy="495300"/>
          </a:xfrm>
        </p:grpSpPr>
        <p:sp>
          <p:nvSpPr>
            <p:cNvPr id="416" name="Google Shape;416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17</a:t>
              </a: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18" name="Google Shape;418;p32"/>
          <p:cNvCxnSpPr/>
          <p:nvPr/>
        </p:nvCxnSpPr>
        <p:spPr>
          <a:xfrm>
            <a:off x="3893038" y="3059363"/>
            <a:ext cx="7989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9" name="Google Shape;419;p32"/>
          <p:cNvSpPr/>
          <p:nvPr/>
        </p:nvSpPr>
        <p:spPr>
          <a:xfrm>
            <a:off x="4679414" y="2750114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0" name="Google Shape;420;p32"/>
          <p:cNvCxnSpPr/>
          <p:nvPr/>
        </p:nvCxnSpPr>
        <p:spPr>
          <a:xfrm rot="10800000">
            <a:off x="4066488" y="2834688"/>
            <a:ext cx="871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1" name="Google Shape;421;p32"/>
          <p:cNvCxnSpPr>
            <a:stCxn id="422" idx="2"/>
            <a:endCxn id="395" idx="2"/>
          </p:cNvCxnSpPr>
          <p:nvPr/>
        </p:nvCxnSpPr>
        <p:spPr>
          <a:xfrm flipH="1" rot="5400000">
            <a:off x="4871148" y="-1668"/>
            <a:ext cx="5400" cy="6367800"/>
          </a:xfrm>
          <a:prstGeom prst="curvedConnector3">
            <a:avLst>
              <a:gd fmla="val -4409722" name="adj1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3" name="Google Shape;423;p32"/>
          <p:cNvSpPr txBox="1"/>
          <p:nvPr/>
        </p:nvSpPr>
        <p:spPr>
          <a:xfrm>
            <a:off x="3517911" y="3083647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next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424" name="Google Shape;424;p32"/>
          <p:cNvSpPr txBox="1"/>
          <p:nvPr/>
        </p:nvSpPr>
        <p:spPr>
          <a:xfrm>
            <a:off x="3037123" y="3081450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value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425" name="Google Shape;425;p32"/>
          <p:cNvSpPr txBox="1"/>
          <p:nvPr/>
        </p:nvSpPr>
        <p:spPr>
          <a:xfrm>
            <a:off x="2488606" y="3079641"/>
            <a:ext cx="660600" cy="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Ubuntu Mono"/>
                <a:ea typeface="Ubuntu Mono"/>
                <a:cs typeface="Ubuntu Mono"/>
                <a:sym typeface="Ubuntu Mono"/>
              </a:rPr>
              <a:t> prev</a:t>
            </a:r>
            <a:endParaRPr sz="1200">
              <a:latin typeface="Ubuntu Mono"/>
              <a:ea typeface="Ubuntu Mono"/>
              <a:cs typeface="Ubuntu Mono"/>
              <a:sym typeface="Ubuntu Mono"/>
            </a:endParaRPr>
          </a:p>
        </p:txBody>
      </p:sp>
      <p:grpSp>
        <p:nvGrpSpPr>
          <p:cNvPr id="426" name="Google Shape;426;p32"/>
          <p:cNvGrpSpPr/>
          <p:nvPr/>
        </p:nvGrpSpPr>
        <p:grpSpPr>
          <a:xfrm>
            <a:off x="984439" y="1549201"/>
            <a:ext cx="1582372" cy="961571"/>
            <a:chOff x="1114701" y="3234112"/>
            <a:chExt cx="1582372" cy="961571"/>
          </a:xfrm>
        </p:grpSpPr>
        <p:sp>
          <p:nvSpPr>
            <p:cNvPr id="427" name="Google Shape;427;p32"/>
            <p:cNvSpPr txBox="1"/>
            <p:nvPr/>
          </p:nvSpPr>
          <p:spPr>
            <a:xfrm>
              <a:off x="1114701" y="3234112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addLast()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428" name="Google Shape;428;p32"/>
            <p:cNvSpPr txBox="1"/>
            <p:nvPr/>
          </p:nvSpPr>
          <p:spPr>
            <a:xfrm>
              <a:off x="1122672" y="344422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429" name="Google Shape;429;p32"/>
            <p:cNvSpPr txBox="1"/>
            <p:nvPr/>
          </p:nvSpPr>
          <p:spPr>
            <a:xfrm>
              <a:off x="1122672" y="3859383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get(int i)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430" name="Google Shape;430;p32"/>
            <p:cNvSpPr txBox="1"/>
            <p:nvPr/>
          </p:nvSpPr>
          <p:spPr>
            <a:xfrm>
              <a:off x="1122672" y="3666255"/>
              <a:ext cx="1574400" cy="33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Ubuntu Mono"/>
                  <a:ea typeface="Ubuntu Mono"/>
                  <a:cs typeface="Ubuntu Mono"/>
                  <a:sym typeface="Ubuntu Mono"/>
                </a:rPr>
                <a:t>removeLast()</a:t>
              </a:r>
              <a:endParaRPr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</p:grpSp>
      <p:grpSp>
        <p:nvGrpSpPr>
          <p:cNvPr id="431" name="Google Shape;431;p32"/>
          <p:cNvGrpSpPr/>
          <p:nvPr/>
        </p:nvGrpSpPr>
        <p:grpSpPr>
          <a:xfrm>
            <a:off x="7283850" y="2755655"/>
            <a:ext cx="1031828" cy="429277"/>
            <a:chOff x="809625" y="3638550"/>
            <a:chExt cx="1190525" cy="495300"/>
          </a:xfrm>
        </p:grpSpPr>
        <p:sp>
          <p:nvSpPr>
            <p:cNvPr id="432" name="Google Shape;432;p32"/>
            <p:cNvSpPr/>
            <p:nvPr/>
          </p:nvSpPr>
          <p:spPr>
            <a:xfrm>
              <a:off x="809625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38</a:t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404950" y="3638550"/>
              <a:ext cx="595200" cy="4953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3" name="Google Shape;433;p32"/>
          <p:cNvSpPr/>
          <p:nvPr/>
        </p:nvSpPr>
        <p:spPr>
          <a:xfrm>
            <a:off x="6810068" y="2755630"/>
            <a:ext cx="516000" cy="429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4" name="Google Shape;434;p32"/>
          <p:cNvCxnSpPr/>
          <p:nvPr/>
        </p:nvCxnSpPr>
        <p:spPr>
          <a:xfrm>
            <a:off x="5965513" y="3077113"/>
            <a:ext cx="8451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5" name="Google Shape;435;p32"/>
          <p:cNvCxnSpPr/>
          <p:nvPr/>
        </p:nvCxnSpPr>
        <p:spPr>
          <a:xfrm rot="10800000">
            <a:off x="6184913" y="2852438"/>
            <a:ext cx="8604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6" name="Google Shape;436;p32"/>
          <p:cNvCxnSpPr>
            <a:stCxn id="422" idx="3"/>
            <a:endCxn id="413" idx="2"/>
          </p:cNvCxnSpPr>
          <p:nvPr/>
        </p:nvCxnSpPr>
        <p:spPr>
          <a:xfrm flipH="1">
            <a:off x="658178" y="2970293"/>
            <a:ext cx="7657500" cy="209100"/>
          </a:xfrm>
          <a:prstGeom prst="curvedConnector4">
            <a:avLst>
              <a:gd fmla="val -3110" name="adj1"/>
              <a:gd fmla="val 305575" name="adj2"/>
            </a:avLst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437" name="Google Shape;437;p32"/>
          <p:cNvSpPr txBox="1"/>
          <p:nvPr/>
        </p:nvSpPr>
        <p:spPr>
          <a:xfrm>
            <a:off x="3003292" y="1543288"/>
            <a:ext cx="128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sentinel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438" name="Google Shape;438;p32"/>
          <p:cNvSpPr txBox="1"/>
          <p:nvPr/>
        </p:nvSpPr>
        <p:spPr>
          <a:xfrm>
            <a:off x="3581650" y="1296413"/>
            <a:ext cx="187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SLList</a:t>
            </a:r>
            <a:endParaRPr b="1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32"/>
          <p:cNvSpPr txBox="1"/>
          <p:nvPr/>
        </p:nvSpPr>
        <p:spPr>
          <a:xfrm>
            <a:off x="5418537" y="3718638"/>
            <a:ext cx="187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endParaRPr b="1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113"/>
          <p:cNvSpPr txBox="1"/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last thought: Obscurantism in Java</a:t>
            </a:r>
            <a:endParaRPr/>
          </a:p>
        </p:txBody>
      </p:sp>
      <p:sp>
        <p:nvSpPr>
          <p:cNvPr id="1680" name="Google Shape;1680;p113"/>
          <p:cNvSpPr txBox="1"/>
          <p:nvPr>
            <p:ph idx="1" type="body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talk of “layers of abstraction” often in computer science.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Related concept: obscurantism. The user of a class does not and should not know how it works.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 Java language allows you to enforce this with ideas like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/>
              <a:t>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good programmer obscures details from themselves, even </a:t>
            </a:r>
            <a:r>
              <a:rPr lang="en" u="sng"/>
              <a:t>within a class</a:t>
            </a:r>
            <a:r>
              <a:rPr lang="en"/>
              <a:t>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Example: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addFirst</a:t>
            </a:r>
            <a:r>
              <a:rPr lang="en"/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resize</a:t>
            </a:r>
            <a:r>
              <a:rPr lang="en"/>
              <a:t> should be written totally independently. You should not be thinking about the details of one method while writing the other. Simply trust that the other works.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Breaking programming tasks down into small pieces (especially functions) helps with this greatly!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Through judicious use of testing, we can build confidence in these small pieces, as we saw in lecture 6.</a:t>
            </a:r>
            <a:endParaRPr/>
          </a:p>
        </p:txBody>
      </p:sp>
      <p:pic>
        <p:nvPicPr>
          <p:cNvPr id="1681" name="Google Shape;1681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4665" y="4144737"/>
            <a:ext cx="1613000" cy="913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2" name="Google Shape;1682;p113"/>
          <p:cNvCxnSpPr/>
          <p:nvPr/>
        </p:nvCxnSpPr>
        <p:spPr>
          <a:xfrm>
            <a:off x="8521176" y="4202440"/>
            <a:ext cx="0" cy="1935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3" name="Google Shape;1683;p113"/>
          <p:cNvCxnSpPr/>
          <p:nvPr/>
        </p:nvCxnSpPr>
        <p:spPr>
          <a:xfrm>
            <a:off x="8138546" y="4261102"/>
            <a:ext cx="149700" cy="1497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4" name="Google Shape;1684;p113"/>
          <p:cNvCxnSpPr/>
          <p:nvPr/>
        </p:nvCxnSpPr>
        <p:spPr>
          <a:xfrm flipH="1">
            <a:off x="8718139" y="4257152"/>
            <a:ext cx="168600" cy="1686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ecture">
  <a:themeElements>
    <a:clrScheme name="Simple Light">
      <a:dk1>
        <a:srgbClr val="000000"/>
      </a:dk1>
      <a:lt1>
        <a:srgbClr val="FFFFFF"/>
      </a:lt1>
      <a:dk2>
        <a:srgbClr val="B7B7B7"/>
      </a:dk2>
      <a:lt2>
        <a:srgbClr val="C9DAF8"/>
      </a:lt2>
      <a:accent1>
        <a:srgbClr val="FCE5CD"/>
      </a:accent1>
      <a:accent2>
        <a:srgbClr val="CC4125"/>
      </a:accent2>
      <a:accent3>
        <a:srgbClr val="0B5394"/>
      </a:accent3>
      <a:accent4>
        <a:srgbClr val="BF9000"/>
      </a:accent4>
      <a:accent5>
        <a:srgbClr val="6AA84F"/>
      </a:accent5>
      <a:accent6>
        <a:srgbClr val="D9D9D9"/>
      </a:accent6>
      <a:hlink>
        <a:srgbClr val="4A86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